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2"/>
  </p:handoutMasterIdLst>
  <p:sldIdLst>
    <p:sldId id="268" r:id="rId2"/>
    <p:sldId id="288" r:id="rId3"/>
    <p:sldId id="270" r:id="rId4"/>
    <p:sldId id="290" r:id="rId5"/>
    <p:sldId id="291" r:id="rId6"/>
    <p:sldId id="292" r:id="rId7"/>
    <p:sldId id="295" r:id="rId8"/>
    <p:sldId id="294" r:id="rId9"/>
    <p:sldId id="293" r:id="rId10"/>
    <p:sldId id="296" r:id="rId11"/>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44" autoAdjust="0"/>
    <p:restoredTop sz="94660"/>
  </p:normalViewPr>
  <p:slideViewPr>
    <p:cSldViewPr snapToGrid="0">
      <p:cViewPr varScale="1">
        <p:scale>
          <a:sx n="121" d="100"/>
          <a:sy n="121" d="100"/>
        </p:scale>
        <p:origin x="126" y="90"/>
      </p:cViewPr>
      <p:guideLst>
        <p:guide orient="horz" pos="2160"/>
        <p:guide pos="3840"/>
      </p:guideLst>
    </p:cSldViewPr>
  </p:slideViewPr>
  <p:notesTextViewPr>
    <p:cViewPr>
      <p:scale>
        <a:sx n="1" d="1"/>
        <a:sy n="1" d="1"/>
      </p:scale>
      <p:origin x="0" y="0"/>
    </p:cViewPr>
  </p:notesTextViewPr>
  <p:sorterViewPr>
    <p:cViewPr>
      <p:scale>
        <a:sx n="100" d="100"/>
        <a:sy n="100" d="100"/>
      </p:scale>
      <p:origin x="0" y="250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ctr"/>
          <c:showLegendKey val="0"/>
          <c:showVal val="1"/>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480530146776443"/>
          <c:y val="9.2616338203546977E-2"/>
          <c:w val="0.60578860679391611"/>
          <c:h val="0.81476732359290605"/>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B64-4114-A35C-6B18EC2BF53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B64-4114-A35C-6B18EC2BF53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B64-4114-A35C-6B18EC2BF53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B64-4114-A35C-6B18EC2BF53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B64-4114-A35C-6B18EC2BF53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AB64-4114-A35C-6B18EC2BF534}"/>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AB64-4114-A35C-6B18EC2BF534}"/>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AB64-4114-A35C-6B18EC2BF534}"/>
              </c:ext>
            </c:extLst>
          </c:dPt>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Sheet1!$A$1:$A$8</c:f>
              <c:strCache>
                <c:ptCount val="8"/>
                <c:pt idx="0">
                  <c:v>TAXES AD VALOREM</c:v>
                </c:pt>
                <c:pt idx="1">
                  <c:v>SALES TAX</c:v>
                </c:pt>
                <c:pt idx="2">
                  <c:v>UTILTIY FRANCHISE TAX</c:v>
                </c:pt>
                <c:pt idx="3">
                  <c:v>TAXES AUTO</c:v>
                </c:pt>
                <c:pt idx="4">
                  <c:v>POWELL BILL</c:v>
                </c:pt>
                <c:pt idx="5">
                  <c:v>CTT GRANT FUNDING</c:v>
                </c:pt>
                <c:pt idx="6">
                  <c:v>MISC FEES &amp; INTEREST</c:v>
                </c:pt>
                <c:pt idx="7">
                  <c:v>FUND BALANCE</c:v>
                </c:pt>
              </c:strCache>
            </c:strRef>
          </c:cat>
          <c:val>
            <c:numRef>
              <c:f>Sheet1!$B$1:$B$8</c:f>
              <c:numCache>
                <c:formatCode>_("$"* #,##0.00_);_("$"* \(#,##0.00\);_("$"* "-"??_);_(@_)</c:formatCode>
                <c:ptCount val="8"/>
                <c:pt idx="0">
                  <c:v>678000</c:v>
                </c:pt>
                <c:pt idx="1">
                  <c:v>200000</c:v>
                </c:pt>
                <c:pt idx="2">
                  <c:v>270000</c:v>
                </c:pt>
                <c:pt idx="3">
                  <c:v>35000</c:v>
                </c:pt>
                <c:pt idx="4">
                  <c:v>50000</c:v>
                </c:pt>
                <c:pt idx="5">
                  <c:v>150000</c:v>
                </c:pt>
                <c:pt idx="6">
                  <c:v>13500</c:v>
                </c:pt>
                <c:pt idx="7">
                  <c:v>53850</c:v>
                </c:pt>
              </c:numCache>
            </c:numRef>
          </c:val>
          <c:extLst>
            <c:ext xmlns:c16="http://schemas.microsoft.com/office/drawing/2014/chart" uri="{C3380CC4-5D6E-409C-BE32-E72D297353CC}">
              <c16:uniqueId val="{00000010-AB64-4114-A35C-6B18EC2BF534}"/>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l"/>
      <c:layout>
        <c:manualLayout>
          <c:xMode val="edge"/>
          <c:yMode val="edge"/>
          <c:x val="4.2652450663534583E-2"/>
          <c:y val="6.6581457182353379E-2"/>
          <c:w val="0.29913966421473365"/>
          <c:h val="0.8429399225113610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600" b="0" i="0" u="none" strike="noStrike" kern="1200" spc="0" baseline="0">
                <a:solidFill>
                  <a:schemeClr val="tx1">
                    <a:lumMod val="65000"/>
                    <a:lumOff val="35000"/>
                  </a:schemeClr>
                </a:solidFill>
                <a:latin typeface="+mn-lt"/>
                <a:ea typeface="+mn-ea"/>
                <a:cs typeface="+mn-cs"/>
              </a:defRPr>
            </a:pPr>
            <a:r>
              <a:rPr lang="en-US" sz="1600"/>
              <a:t>2023 Tax Comparison/Post Real Property Revaluation</a:t>
            </a:r>
          </a:p>
        </c:rich>
      </c:tx>
      <c:layout>
        <c:manualLayout>
          <c:xMode val="edge"/>
          <c:yMode val="edge"/>
          <c:x val="0.16020810177331102"/>
          <c:y val="3.2869988791891375E-2"/>
        </c:manualLayout>
      </c:layout>
      <c:overlay val="0"/>
      <c:spPr>
        <a:noFill/>
        <a:ln>
          <a:noFill/>
        </a:ln>
        <a:effectLst/>
      </c:spPr>
      <c:txPr>
        <a:bodyPr rot="0" spcFirstLastPara="1" vertOverflow="ellipsis" vert="horz" wrap="square" anchor="ctr" anchorCtr="1"/>
        <a:lstStyle/>
        <a:p>
          <a:pPr algn="ct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6331760099494284"/>
          <c:y val="0.18279200566324996"/>
          <c:w val="0.7018741576221893"/>
          <c:h val="0.76797485922950204"/>
        </c:manualLayout>
      </c:layout>
      <c:barChart>
        <c:barDir val="bar"/>
        <c:grouping val="clustered"/>
        <c:varyColors val="0"/>
        <c:ser>
          <c:idx val="0"/>
          <c:order val="0"/>
          <c:tx>
            <c:strRef>
              <c:f>Sheet1!$B$1</c:f>
              <c:strCache>
                <c:ptCount val="1"/>
                <c:pt idx="0">
                  <c:v>Current</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Belmont</c:v>
                </c:pt>
                <c:pt idx="1">
                  <c:v>Bessemer City</c:v>
                </c:pt>
                <c:pt idx="2">
                  <c:v>Cramerton</c:v>
                </c:pt>
                <c:pt idx="3">
                  <c:v>Dallas</c:v>
                </c:pt>
                <c:pt idx="4">
                  <c:v>Gastonia</c:v>
                </c:pt>
                <c:pt idx="5">
                  <c:v>Lowell</c:v>
                </c:pt>
                <c:pt idx="6">
                  <c:v>McAdenville</c:v>
                </c:pt>
                <c:pt idx="7">
                  <c:v>Mount Holly</c:v>
                </c:pt>
                <c:pt idx="8">
                  <c:v>Ranlo</c:v>
                </c:pt>
                <c:pt idx="9">
                  <c:v>Stanley</c:v>
                </c:pt>
              </c:strCache>
            </c:strRef>
          </c:cat>
          <c:val>
            <c:numRef>
              <c:f>Sheet1!$B$2:$B$11</c:f>
              <c:numCache>
                <c:formatCode>0.000</c:formatCode>
                <c:ptCount val="10"/>
                <c:pt idx="0">
                  <c:v>0.495</c:v>
                </c:pt>
                <c:pt idx="1">
                  <c:v>0.45</c:v>
                </c:pt>
                <c:pt idx="2">
                  <c:v>0.47499999999999998</c:v>
                </c:pt>
                <c:pt idx="3">
                  <c:v>0.42</c:v>
                </c:pt>
                <c:pt idx="4">
                  <c:v>0.52</c:v>
                </c:pt>
                <c:pt idx="5">
                  <c:v>0.49</c:v>
                </c:pt>
                <c:pt idx="6">
                  <c:v>0.39</c:v>
                </c:pt>
                <c:pt idx="7">
                  <c:v>0.48499999999999999</c:v>
                </c:pt>
                <c:pt idx="8">
                  <c:v>0.5</c:v>
                </c:pt>
                <c:pt idx="9">
                  <c:v>0.54</c:v>
                </c:pt>
              </c:numCache>
            </c:numRef>
          </c:val>
          <c:extLst>
            <c:ext xmlns:c16="http://schemas.microsoft.com/office/drawing/2014/chart" uri="{C3380CC4-5D6E-409C-BE32-E72D297353CC}">
              <c16:uniqueId val="{00000000-0431-4AF7-8CA1-D14B8BB9A2FE}"/>
            </c:ext>
          </c:extLst>
        </c:ser>
        <c:ser>
          <c:idx val="1"/>
          <c:order val="1"/>
          <c:tx>
            <c:strRef>
              <c:f>Sheet1!$C$1</c:f>
              <c:strCache>
                <c:ptCount val="1"/>
                <c:pt idx="0">
                  <c:v>Proposed</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Belmont</c:v>
                </c:pt>
                <c:pt idx="1">
                  <c:v>Bessemer City</c:v>
                </c:pt>
                <c:pt idx="2">
                  <c:v>Cramerton</c:v>
                </c:pt>
                <c:pt idx="3">
                  <c:v>Dallas</c:v>
                </c:pt>
                <c:pt idx="4">
                  <c:v>Gastonia</c:v>
                </c:pt>
                <c:pt idx="5">
                  <c:v>Lowell</c:v>
                </c:pt>
                <c:pt idx="6">
                  <c:v>McAdenville</c:v>
                </c:pt>
                <c:pt idx="7">
                  <c:v>Mount Holly</c:v>
                </c:pt>
                <c:pt idx="8">
                  <c:v>Ranlo</c:v>
                </c:pt>
                <c:pt idx="9">
                  <c:v>Stanley</c:v>
                </c:pt>
              </c:strCache>
            </c:strRef>
          </c:cat>
          <c:val>
            <c:numRef>
              <c:f>Sheet1!$C$2:$C$11</c:f>
              <c:numCache>
                <c:formatCode>0.000</c:formatCode>
                <c:ptCount val="10"/>
                <c:pt idx="0">
                  <c:v>0.45500000000000002</c:v>
                </c:pt>
                <c:pt idx="1">
                  <c:v>0.45</c:v>
                </c:pt>
                <c:pt idx="2">
                  <c:v>0.44500000000000001</c:v>
                </c:pt>
                <c:pt idx="3">
                  <c:v>0.4</c:v>
                </c:pt>
                <c:pt idx="4">
                  <c:v>0.47</c:v>
                </c:pt>
                <c:pt idx="5">
                  <c:v>0.49</c:v>
                </c:pt>
                <c:pt idx="6">
                  <c:v>0.39</c:v>
                </c:pt>
                <c:pt idx="7">
                  <c:v>0.4</c:v>
                </c:pt>
                <c:pt idx="8">
                  <c:v>0.45</c:v>
                </c:pt>
                <c:pt idx="9">
                  <c:v>0.5</c:v>
                </c:pt>
              </c:numCache>
            </c:numRef>
          </c:val>
          <c:extLst>
            <c:ext xmlns:c16="http://schemas.microsoft.com/office/drawing/2014/chart" uri="{C3380CC4-5D6E-409C-BE32-E72D297353CC}">
              <c16:uniqueId val="{00000001-0431-4AF7-8CA1-D14B8BB9A2FE}"/>
            </c:ext>
          </c:extLst>
        </c:ser>
        <c:dLbls>
          <c:showLegendKey val="0"/>
          <c:showVal val="0"/>
          <c:showCatName val="0"/>
          <c:showSerName val="0"/>
          <c:showPercent val="0"/>
          <c:showBubbleSize val="0"/>
        </c:dLbls>
        <c:gapWidth val="182"/>
        <c:axId val="1873392704"/>
        <c:axId val="1873390304"/>
      </c:barChart>
      <c:catAx>
        <c:axId val="187339270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73390304"/>
        <c:crossesAt val="0"/>
        <c:auto val="1"/>
        <c:lblAlgn val="ctr"/>
        <c:lblOffset val="100"/>
        <c:noMultiLvlLbl val="0"/>
      </c:catAx>
      <c:valAx>
        <c:axId val="1873390304"/>
        <c:scaling>
          <c:orientation val="minMax"/>
        </c:scaling>
        <c:delete val="1"/>
        <c:axPos val="t"/>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crossAx val="1873392704"/>
        <c:crosses val="autoZero"/>
        <c:crossBetween val="between"/>
      </c:valAx>
      <c:spPr>
        <a:noFill/>
        <a:ln>
          <a:noFill/>
        </a:ln>
        <a:effectLst/>
      </c:spPr>
    </c:plotArea>
    <c:legend>
      <c:legendPos val="b"/>
      <c:layout>
        <c:manualLayout>
          <c:xMode val="edge"/>
          <c:yMode val="edge"/>
          <c:x val="0.36264009283706006"/>
          <c:y val="9.3270254562441465E-2"/>
          <c:w val="0.26127090196811453"/>
          <c:h val="4.4524531624224206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a:t>Expenses by Department</a:t>
            </a:r>
          </a:p>
        </c:rich>
      </c:tx>
      <c:layout>
        <c:manualLayout>
          <c:xMode val="edge"/>
          <c:yMode val="edge"/>
          <c:x val="0.12569281537790261"/>
          <c:y val="9.9995073935384551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8.9392302176421842E-2"/>
          <c:y val="0.2369221059976048"/>
          <c:w val="0.52672954725578569"/>
          <c:h val="0.64243291870943564"/>
        </c:manualLayout>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C8DE-4A58-AA2D-063DB4DEF5B1}"/>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C8DE-4A58-AA2D-063DB4DEF5B1}"/>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C8DE-4A58-AA2D-063DB4DEF5B1}"/>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C8DE-4A58-AA2D-063DB4DEF5B1}"/>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C8DE-4A58-AA2D-063DB4DEF5B1}"/>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C8DE-4A58-AA2D-063DB4DEF5B1}"/>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C8DE-4A58-AA2D-063DB4DEF5B1}"/>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C8DE-4A58-AA2D-063DB4DEF5B1}"/>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1-C8DE-4A58-AA2D-063DB4DEF5B1}"/>
              </c:ext>
            </c:extLst>
          </c:dPt>
          <c:dLbls>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Expenses!$A$3:$A$11</c:f>
              <c:strCache>
                <c:ptCount val="9"/>
                <c:pt idx="0">
                  <c:v>Salary &amp; Benefits</c:v>
                </c:pt>
                <c:pt idx="1">
                  <c:v>Police &amp; Fire</c:v>
                </c:pt>
                <c:pt idx="2">
                  <c:v>Garbage / Recycling</c:v>
                </c:pt>
                <c:pt idx="3">
                  <c:v>Public Works</c:v>
                </c:pt>
                <c:pt idx="4">
                  <c:v>Parks &amp; Rec</c:v>
                </c:pt>
                <c:pt idx="5">
                  <c:v>Capital Improvements</c:v>
                </c:pt>
                <c:pt idx="6">
                  <c:v>General Government</c:v>
                </c:pt>
                <c:pt idx="7">
                  <c:v>Elected Officials</c:v>
                </c:pt>
                <c:pt idx="8">
                  <c:v>Professional  Services</c:v>
                </c:pt>
              </c:strCache>
            </c:strRef>
          </c:cat>
          <c:val>
            <c:numRef>
              <c:f>Expenses!$B$3:$B$11</c:f>
              <c:numCache>
                <c:formatCode>_("$"* #,##0.00_);_("$"* \(#,##0.00\);_("$"* "-"??_);_(@_)</c:formatCode>
                <c:ptCount val="9"/>
                <c:pt idx="0">
                  <c:v>240600</c:v>
                </c:pt>
                <c:pt idx="1">
                  <c:v>373250</c:v>
                </c:pt>
                <c:pt idx="2">
                  <c:v>100000</c:v>
                </c:pt>
                <c:pt idx="3">
                  <c:v>80000</c:v>
                </c:pt>
                <c:pt idx="4">
                  <c:v>100000</c:v>
                </c:pt>
                <c:pt idx="5">
                  <c:v>325000</c:v>
                </c:pt>
                <c:pt idx="6">
                  <c:v>109900</c:v>
                </c:pt>
                <c:pt idx="7">
                  <c:v>21600</c:v>
                </c:pt>
                <c:pt idx="8">
                  <c:v>100000</c:v>
                </c:pt>
              </c:numCache>
            </c:numRef>
          </c:val>
          <c:extLst>
            <c:ext xmlns:c16="http://schemas.microsoft.com/office/drawing/2014/chart" uri="{C3380CC4-5D6E-409C-BE32-E72D297353CC}">
              <c16:uniqueId val="{00000012-C8DE-4A58-AA2D-063DB4DEF5B1}"/>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70017709595936228"/>
          <c:y val="0.12282173056687695"/>
          <c:w val="0.25707265929208523"/>
          <c:h val="0.79292681725350089"/>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DAF225-082A-4332-93B7-7CBFA8051901}" type="doc">
      <dgm:prSet loTypeId="urn:microsoft.com/office/officeart/2005/8/layout/list1" loCatId="list" qsTypeId="urn:microsoft.com/office/officeart/2005/8/quickstyle/simple4" qsCatId="simple" csTypeId="urn:microsoft.com/office/officeart/2005/8/colors/colorful2" csCatId="colorful"/>
      <dgm:spPr/>
      <dgm:t>
        <a:bodyPr/>
        <a:lstStyle/>
        <a:p>
          <a:endParaRPr lang="en-US"/>
        </a:p>
      </dgm:t>
    </dgm:pt>
    <dgm:pt modelId="{A91A4F4D-ED4E-4158-B9D6-6B7DB1390857}">
      <dgm:prSet/>
      <dgm:spPr/>
      <dgm:t>
        <a:bodyPr/>
        <a:lstStyle/>
        <a:p>
          <a:r>
            <a:rPr lang="en-US"/>
            <a:t>General Fund:  $1,450,350</a:t>
          </a:r>
        </a:p>
      </dgm:t>
    </dgm:pt>
    <dgm:pt modelId="{7FDE8FE0-76F6-47D1-BB9E-ABCC5D5894DE}" type="parTrans" cxnId="{3A98C3BC-5AFE-4ABA-AEC2-FD523334197A}">
      <dgm:prSet/>
      <dgm:spPr/>
      <dgm:t>
        <a:bodyPr/>
        <a:lstStyle/>
        <a:p>
          <a:endParaRPr lang="en-US"/>
        </a:p>
      </dgm:t>
    </dgm:pt>
    <dgm:pt modelId="{573AB8B7-43F2-4306-BEC0-2BF197A735F2}" type="sibTrans" cxnId="{3A98C3BC-5AFE-4ABA-AEC2-FD523334197A}">
      <dgm:prSet/>
      <dgm:spPr/>
      <dgm:t>
        <a:bodyPr/>
        <a:lstStyle/>
        <a:p>
          <a:endParaRPr lang="en-US"/>
        </a:p>
      </dgm:t>
    </dgm:pt>
    <dgm:pt modelId="{98AD7FC4-F66F-4864-83A1-F5FA99CC6BDF}">
      <dgm:prSet/>
      <dgm:spPr/>
      <dgm:t>
        <a:bodyPr/>
        <a:lstStyle/>
        <a:p>
          <a:r>
            <a:rPr lang="en-US"/>
            <a:t>For services like residential garbage collection, public safety, and recreation facilities. </a:t>
          </a:r>
        </a:p>
      </dgm:t>
    </dgm:pt>
    <dgm:pt modelId="{86F62BA7-8286-4C90-A947-22930A0FBD3E}" type="parTrans" cxnId="{44F660F8-F48B-4D14-A95F-045952A0FB37}">
      <dgm:prSet/>
      <dgm:spPr/>
      <dgm:t>
        <a:bodyPr/>
        <a:lstStyle/>
        <a:p>
          <a:endParaRPr lang="en-US"/>
        </a:p>
      </dgm:t>
    </dgm:pt>
    <dgm:pt modelId="{818FB98F-6405-49B1-B4D7-654EF877FE14}" type="sibTrans" cxnId="{44F660F8-F48B-4D14-A95F-045952A0FB37}">
      <dgm:prSet/>
      <dgm:spPr/>
      <dgm:t>
        <a:bodyPr/>
        <a:lstStyle/>
        <a:p>
          <a:endParaRPr lang="en-US"/>
        </a:p>
      </dgm:t>
    </dgm:pt>
    <dgm:pt modelId="{FE22BB44-B65E-4CC2-89D7-599EBDFF208B}">
      <dgm:prSet/>
      <dgm:spPr/>
      <dgm:t>
        <a:bodyPr/>
        <a:lstStyle/>
        <a:p>
          <a:r>
            <a:rPr lang="en-US" i="1"/>
            <a:t>*Revenue primarily from property and other taxes.</a:t>
          </a:r>
          <a:endParaRPr lang="en-US"/>
        </a:p>
      </dgm:t>
    </dgm:pt>
    <dgm:pt modelId="{C2C77145-EE65-4DB9-9E1B-CBE9E2ACF0C8}" type="parTrans" cxnId="{8C75C477-0B26-4205-B6EE-4580BBD89E8E}">
      <dgm:prSet/>
      <dgm:spPr/>
      <dgm:t>
        <a:bodyPr/>
        <a:lstStyle/>
        <a:p>
          <a:endParaRPr lang="en-US"/>
        </a:p>
      </dgm:t>
    </dgm:pt>
    <dgm:pt modelId="{64901B01-7424-4F5B-AE75-0C83DA2AD730}" type="sibTrans" cxnId="{8C75C477-0B26-4205-B6EE-4580BBD89E8E}">
      <dgm:prSet/>
      <dgm:spPr/>
      <dgm:t>
        <a:bodyPr/>
        <a:lstStyle/>
        <a:p>
          <a:endParaRPr lang="en-US"/>
        </a:p>
      </dgm:t>
    </dgm:pt>
    <dgm:pt modelId="{4D28D8B0-364A-4F14-BD94-64A784AD84D2}">
      <dgm:prSet/>
      <dgm:spPr/>
      <dgm:t>
        <a:bodyPr/>
        <a:lstStyle/>
        <a:p>
          <a:r>
            <a:rPr lang="en-US"/>
            <a:t>Water &amp; Sewer Fund:  $794,195</a:t>
          </a:r>
        </a:p>
      </dgm:t>
    </dgm:pt>
    <dgm:pt modelId="{704D7397-3467-4BBD-8031-6FED55269B3B}" type="parTrans" cxnId="{7FBFC81E-5575-4938-A7A7-D5202CFCDCBE}">
      <dgm:prSet/>
      <dgm:spPr/>
      <dgm:t>
        <a:bodyPr/>
        <a:lstStyle/>
        <a:p>
          <a:endParaRPr lang="en-US"/>
        </a:p>
      </dgm:t>
    </dgm:pt>
    <dgm:pt modelId="{70E467FE-44BE-4EA8-9B4E-EA33969268E8}" type="sibTrans" cxnId="{7FBFC81E-5575-4938-A7A7-D5202CFCDCBE}">
      <dgm:prSet/>
      <dgm:spPr/>
      <dgm:t>
        <a:bodyPr/>
        <a:lstStyle/>
        <a:p>
          <a:endParaRPr lang="en-US"/>
        </a:p>
      </dgm:t>
    </dgm:pt>
    <dgm:pt modelId="{3F9D556D-1E7A-4665-AD5D-DD77F62F4F87}">
      <dgm:prSet/>
      <dgm:spPr/>
      <dgm:t>
        <a:bodyPr/>
        <a:lstStyle/>
        <a:p>
          <a:r>
            <a:rPr lang="en-US"/>
            <a:t>For water and sewer service, including system maintenance and improvements.</a:t>
          </a:r>
        </a:p>
      </dgm:t>
    </dgm:pt>
    <dgm:pt modelId="{5F6B0A23-A15D-40F2-BB71-E8D8C18450CA}" type="parTrans" cxnId="{5EDF94DF-AA11-4ABE-B14A-F1F5795F1346}">
      <dgm:prSet/>
      <dgm:spPr/>
      <dgm:t>
        <a:bodyPr/>
        <a:lstStyle/>
        <a:p>
          <a:endParaRPr lang="en-US"/>
        </a:p>
      </dgm:t>
    </dgm:pt>
    <dgm:pt modelId="{15992A6E-F4C7-4283-BA63-4780A767BF49}" type="sibTrans" cxnId="{5EDF94DF-AA11-4ABE-B14A-F1F5795F1346}">
      <dgm:prSet/>
      <dgm:spPr/>
      <dgm:t>
        <a:bodyPr/>
        <a:lstStyle/>
        <a:p>
          <a:endParaRPr lang="en-US"/>
        </a:p>
      </dgm:t>
    </dgm:pt>
    <dgm:pt modelId="{13E44523-6DB1-4AAC-9CF8-38C55CF1AF9B}">
      <dgm:prSet/>
      <dgm:spPr/>
      <dgm:t>
        <a:bodyPr/>
        <a:lstStyle/>
        <a:p>
          <a:r>
            <a:rPr lang="en-US"/>
            <a:t>*Revenue primarily from utility charges.</a:t>
          </a:r>
        </a:p>
      </dgm:t>
    </dgm:pt>
    <dgm:pt modelId="{DDB900E8-9707-437B-9540-4028981DD02E}" type="parTrans" cxnId="{04FB51EA-9940-4549-87EA-7478B7ECF779}">
      <dgm:prSet/>
      <dgm:spPr/>
      <dgm:t>
        <a:bodyPr/>
        <a:lstStyle/>
        <a:p>
          <a:endParaRPr lang="en-US"/>
        </a:p>
      </dgm:t>
    </dgm:pt>
    <dgm:pt modelId="{E51A92E8-ABF2-4E55-864C-7113574E6970}" type="sibTrans" cxnId="{04FB51EA-9940-4549-87EA-7478B7ECF779}">
      <dgm:prSet/>
      <dgm:spPr/>
      <dgm:t>
        <a:bodyPr/>
        <a:lstStyle/>
        <a:p>
          <a:endParaRPr lang="en-US"/>
        </a:p>
      </dgm:t>
    </dgm:pt>
    <dgm:pt modelId="{91D0F008-8AAD-4967-923E-6534F18124A1}">
      <dgm:prSet/>
      <dgm:spPr/>
      <dgm:t>
        <a:bodyPr/>
        <a:lstStyle/>
        <a:p>
          <a:r>
            <a:rPr lang="en-US"/>
            <a:t>Rates and Fees</a:t>
          </a:r>
        </a:p>
      </dgm:t>
    </dgm:pt>
    <dgm:pt modelId="{AE34A9FE-702F-49EC-ABDD-CB23D6F0F878}" type="parTrans" cxnId="{559E40DD-C619-4A94-AC31-69CD6C189A50}">
      <dgm:prSet/>
      <dgm:spPr/>
      <dgm:t>
        <a:bodyPr/>
        <a:lstStyle/>
        <a:p>
          <a:endParaRPr lang="en-US"/>
        </a:p>
      </dgm:t>
    </dgm:pt>
    <dgm:pt modelId="{9D63488F-7518-4674-9864-A91BC5D7FB54}" type="sibTrans" cxnId="{559E40DD-C619-4A94-AC31-69CD6C189A50}">
      <dgm:prSet/>
      <dgm:spPr/>
      <dgm:t>
        <a:bodyPr/>
        <a:lstStyle/>
        <a:p>
          <a:endParaRPr lang="en-US"/>
        </a:p>
      </dgm:t>
    </dgm:pt>
    <dgm:pt modelId="{C80F7DED-08D8-45AC-A3B7-616EB07A5A91}">
      <dgm:prSet/>
      <dgm:spPr/>
      <dgm:t>
        <a:bodyPr/>
        <a:lstStyle/>
        <a:p>
          <a:r>
            <a:rPr lang="en-US"/>
            <a:t>No Change to property tax rate of 39 cents per $100 of assessed value.</a:t>
          </a:r>
        </a:p>
      </dgm:t>
    </dgm:pt>
    <dgm:pt modelId="{694B8394-9E66-4D17-AA71-F09345648275}" type="parTrans" cxnId="{F52E008E-979E-41F8-BEAB-8A03566BE071}">
      <dgm:prSet/>
      <dgm:spPr/>
      <dgm:t>
        <a:bodyPr/>
        <a:lstStyle/>
        <a:p>
          <a:endParaRPr lang="en-US"/>
        </a:p>
      </dgm:t>
    </dgm:pt>
    <dgm:pt modelId="{AC8BB2C9-335B-4D41-AC7D-C7CB1C7A4179}" type="sibTrans" cxnId="{F52E008E-979E-41F8-BEAB-8A03566BE071}">
      <dgm:prSet/>
      <dgm:spPr/>
      <dgm:t>
        <a:bodyPr/>
        <a:lstStyle/>
        <a:p>
          <a:endParaRPr lang="en-US"/>
        </a:p>
      </dgm:t>
    </dgm:pt>
    <dgm:pt modelId="{9568C90E-2DE8-42F5-BBAB-7757A3923787}">
      <dgm:prSet/>
      <dgm:spPr/>
      <dgm:t>
        <a:bodyPr/>
        <a:lstStyle/>
        <a:p>
          <a:r>
            <a:rPr lang="en-US"/>
            <a:t>Increase to water and sewer rates of 2% each.</a:t>
          </a:r>
        </a:p>
      </dgm:t>
    </dgm:pt>
    <dgm:pt modelId="{687CA574-D08C-429D-94E5-4F12675AB798}" type="parTrans" cxnId="{9354FFF1-869B-473A-ACA7-4E96C668C805}">
      <dgm:prSet/>
      <dgm:spPr/>
      <dgm:t>
        <a:bodyPr/>
        <a:lstStyle/>
        <a:p>
          <a:endParaRPr lang="en-US"/>
        </a:p>
      </dgm:t>
    </dgm:pt>
    <dgm:pt modelId="{5580C971-F749-4463-A25F-FC781CDC2625}" type="sibTrans" cxnId="{9354FFF1-869B-473A-ACA7-4E96C668C805}">
      <dgm:prSet/>
      <dgm:spPr/>
      <dgm:t>
        <a:bodyPr/>
        <a:lstStyle/>
        <a:p>
          <a:endParaRPr lang="en-US"/>
        </a:p>
      </dgm:t>
    </dgm:pt>
    <dgm:pt modelId="{D8B5465A-FD16-4386-92D0-2D1781F450F8}" type="pres">
      <dgm:prSet presAssocID="{1EDAF225-082A-4332-93B7-7CBFA8051901}" presName="linear" presStyleCnt="0">
        <dgm:presLayoutVars>
          <dgm:dir/>
          <dgm:animLvl val="lvl"/>
          <dgm:resizeHandles val="exact"/>
        </dgm:presLayoutVars>
      </dgm:prSet>
      <dgm:spPr/>
    </dgm:pt>
    <dgm:pt modelId="{71A2ACB6-1D11-4043-8691-25D6D74C5014}" type="pres">
      <dgm:prSet presAssocID="{A91A4F4D-ED4E-4158-B9D6-6B7DB1390857}" presName="parentLin" presStyleCnt="0"/>
      <dgm:spPr/>
    </dgm:pt>
    <dgm:pt modelId="{5E0667A9-62E1-4566-AD3D-EAE17254E937}" type="pres">
      <dgm:prSet presAssocID="{A91A4F4D-ED4E-4158-B9D6-6B7DB1390857}" presName="parentLeftMargin" presStyleLbl="node1" presStyleIdx="0" presStyleCnt="3"/>
      <dgm:spPr/>
    </dgm:pt>
    <dgm:pt modelId="{4EC505D3-5A4A-453E-AFC5-75E08A3D079D}" type="pres">
      <dgm:prSet presAssocID="{A91A4F4D-ED4E-4158-B9D6-6B7DB1390857}" presName="parentText" presStyleLbl="node1" presStyleIdx="0" presStyleCnt="3">
        <dgm:presLayoutVars>
          <dgm:chMax val="0"/>
          <dgm:bulletEnabled val="1"/>
        </dgm:presLayoutVars>
      </dgm:prSet>
      <dgm:spPr/>
    </dgm:pt>
    <dgm:pt modelId="{43FC1434-D4FF-43BE-BB0E-0E392864091E}" type="pres">
      <dgm:prSet presAssocID="{A91A4F4D-ED4E-4158-B9D6-6B7DB1390857}" presName="negativeSpace" presStyleCnt="0"/>
      <dgm:spPr/>
    </dgm:pt>
    <dgm:pt modelId="{EAC8B780-14CD-431F-82C5-07A05CA3EED4}" type="pres">
      <dgm:prSet presAssocID="{A91A4F4D-ED4E-4158-B9D6-6B7DB1390857}" presName="childText" presStyleLbl="conFgAcc1" presStyleIdx="0" presStyleCnt="3">
        <dgm:presLayoutVars>
          <dgm:bulletEnabled val="1"/>
        </dgm:presLayoutVars>
      </dgm:prSet>
      <dgm:spPr/>
    </dgm:pt>
    <dgm:pt modelId="{DFD51AC7-E487-42F0-A8FC-C04D70122290}" type="pres">
      <dgm:prSet presAssocID="{573AB8B7-43F2-4306-BEC0-2BF197A735F2}" presName="spaceBetweenRectangles" presStyleCnt="0"/>
      <dgm:spPr/>
    </dgm:pt>
    <dgm:pt modelId="{1BC96248-1198-4746-8C82-9945EF6F339A}" type="pres">
      <dgm:prSet presAssocID="{4D28D8B0-364A-4F14-BD94-64A784AD84D2}" presName="parentLin" presStyleCnt="0"/>
      <dgm:spPr/>
    </dgm:pt>
    <dgm:pt modelId="{42A61716-A84B-41DC-BDC9-EBFBEDE8AF3B}" type="pres">
      <dgm:prSet presAssocID="{4D28D8B0-364A-4F14-BD94-64A784AD84D2}" presName="parentLeftMargin" presStyleLbl="node1" presStyleIdx="0" presStyleCnt="3"/>
      <dgm:spPr/>
    </dgm:pt>
    <dgm:pt modelId="{5B72341E-EA29-4F47-A9A6-048C47C412C5}" type="pres">
      <dgm:prSet presAssocID="{4D28D8B0-364A-4F14-BD94-64A784AD84D2}" presName="parentText" presStyleLbl="node1" presStyleIdx="1" presStyleCnt="3">
        <dgm:presLayoutVars>
          <dgm:chMax val="0"/>
          <dgm:bulletEnabled val="1"/>
        </dgm:presLayoutVars>
      </dgm:prSet>
      <dgm:spPr/>
    </dgm:pt>
    <dgm:pt modelId="{854E63A1-FA08-49D5-BD42-96056971F655}" type="pres">
      <dgm:prSet presAssocID="{4D28D8B0-364A-4F14-BD94-64A784AD84D2}" presName="negativeSpace" presStyleCnt="0"/>
      <dgm:spPr/>
    </dgm:pt>
    <dgm:pt modelId="{49FCA9EB-D06F-484C-8061-772030FE36BA}" type="pres">
      <dgm:prSet presAssocID="{4D28D8B0-364A-4F14-BD94-64A784AD84D2}" presName="childText" presStyleLbl="conFgAcc1" presStyleIdx="1" presStyleCnt="3">
        <dgm:presLayoutVars>
          <dgm:bulletEnabled val="1"/>
        </dgm:presLayoutVars>
      </dgm:prSet>
      <dgm:spPr/>
    </dgm:pt>
    <dgm:pt modelId="{2248F923-127E-46A4-85B6-43838272E303}" type="pres">
      <dgm:prSet presAssocID="{70E467FE-44BE-4EA8-9B4E-EA33969268E8}" presName="spaceBetweenRectangles" presStyleCnt="0"/>
      <dgm:spPr/>
    </dgm:pt>
    <dgm:pt modelId="{0EB81931-52DB-4E27-8BFF-57EC684296B9}" type="pres">
      <dgm:prSet presAssocID="{91D0F008-8AAD-4967-923E-6534F18124A1}" presName="parentLin" presStyleCnt="0"/>
      <dgm:spPr/>
    </dgm:pt>
    <dgm:pt modelId="{9C380C53-F46F-4176-89B1-02450DEB7DB8}" type="pres">
      <dgm:prSet presAssocID="{91D0F008-8AAD-4967-923E-6534F18124A1}" presName="parentLeftMargin" presStyleLbl="node1" presStyleIdx="1" presStyleCnt="3"/>
      <dgm:spPr/>
    </dgm:pt>
    <dgm:pt modelId="{D3BD503D-2B47-469E-BCB0-2D4B46003DB8}" type="pres">
      <dgm:prSet presAssocID="{91D0F008-8AAD-4967-923E-6534F18124A1}" presName="parentText" presStyleLbl="node1" presStyleIdx="2" presStyleCnt="3">
        <dgm:presLayoutVars>
          <dgm:chMax val="0"/>
          <dgm:bulletEnabled val="1"/>
        </dgm:presLayoutVars>
      </dgm:prSet>
      <dgm:spPr/>
    </dgm:pt>
    <dgm:pt modelId="{90037602-7418-4DC6-AE5A-93E955FEDD96}" type="pres">
      <dgm:prSet presAssocID="{91D0F008-8AAD-4967-923E-6534F18124A1}" presName="negativeSpace" presStyleCnt="0"/>
      <dgm:spPr/>
    </dgm:pt>
    <dgm:pt modelId="{ECA25607-EC99-48EC-95A1-0A63249B8C18}" type="pres">
      <dgm:prSet presAssocID="{91D0F008-8AAD-4967-923E-6534F18124A1}" presName="childText" presStyleLbl="conFgAcc1" presStyleIdx="2" presStyleCnt="3">
        <dgm:presLayoutVars>
          <dgm:bulletEnabled val="1"/>
        </dgm:presLayoutVars>
      </dgm:prSet>
      <dgm:spPr/>
    </dgm:pt>
  </dgm:ptLst>
  <dgm:cxnLst>
    <dgm:cxn modelId="{19C91F1C-88EB-42BC-925F-2EBFB575BDC5}" type="presOf" srcId="{9568C90E-2DE8-42F5-BBAB-7757A3923787}" destId="{ECA25607-EC99-48EC-95A1-0A63249B8C18}" srcOrd="0" destOrd="1" presId="urn:microsoft.com/office/officeart/2005/8/layout/list1"/>
    <dgm:cxn modelId="{7FBFC81E-5575-4938-A7A7-D5202CFCDCBE}" srcId="{1EDAF225-082A-4332-93B7-7CBFA8051901}" destId="{4D28D8B0-364A-4F14-BD94-64A784AD84D2}" srcOrd="1" destOrd="0" parTransId="{704D7397-3467-4BBD-8031-6FED55269B3B}" sibTransId="{70E467FE-44BE-4EA8-9B4E-EA33969268E8}"/>
    <dgm:cxn modelId="{403DFF2D-4877-4956-BA67-ECA644657A7C}" type="presOf" srcId="{91D0F008-8AAD-4967-923E-6534F18124A1}" destId="{D3BD503D-2B47-469E-BCB0-2D4B46003DB8}" srcOrd="1" destOrd="0" presId="urn:microsoft.com/office/officeart/2005/8/layout/list1"/>
    <dgm:cxn modelId="{778F7D3A-F983-4764-B681-0CD9BE449898}" type="presOf" srcId="{FE22BB44-B65E-4CC2-89D7-599EBDFF208B}" destId="{EAC8B780-14CD-431F-82C5-07A05CA3EED4}" srcOrd="0" destOrd="1" presId="urn:microsoft.com/office/officeart/2005/8/layout/list1"/>
    <dgm:cxn modelId="{BD694662-80A4-4424-B721-D6E40D598DF6}" type="presOf" srcId="{3F9D556D-1E7A-4665-AD5D-DD77F62F4F87}" destId="{49FCA9EB-D06F-484C-8061-772030FE36BA}" srcOrd="0" destOrd="0" presId="urn:microsoft.com/office/officeart/2005/8/layout/list1"/>
    <dgm:cxn modelId="{8885AD68-505D-4CEB-B341-ABE126FADD50}" type="presOf" srcId="{98AD7FC4-F66F-4864-83A1-F5FA99CC6BDF}" destId="{EAC8B780-14CD-431F-82C5-07A05CA3EED4}" srcOrd="0" destOrd="0" presId="urn:microsoft.com/office/officeart/2005/8/layout/list1"/>
    <dgm:cxn modelId="{836AFB75-47B7-429E-89C1-6F015E869AAE}" type="presOf" srcId="{A91A4F4D-ED4E-4158-B9D6-6B7DB1390857}" destId="{5E0667A9-62E1-4566-AD3D-EAE17254E937}" srcOrd="0" destOrd="0" presId="urn:microsoft.com/office/officeart/2005/8/layout/list1"/>
    <dgm:cxn modelId="{8C75C477-0B26-4205-B6EE-4580BBD89E8E}" srcId="{A91A4F4D-ED4E-4158-B9D6-6B7DB1390857}" destId="{FE22BB44-B65E-4CC2-89D7-599EBDFF208B}" srcOrd="1" destOrd="0" parTransId="{C2C77145-EE65-4DB9-9E1B-CBE9E2ACF0C8}" sibTransId="{64901B01-7424-4F5B-AE75-0C83DA2AD730}"/>
    <dgm:cxn modelId="{F52E008E-979E-41F8-BEAB-8A03566BE071}" srcId="{91D0F008-8AAD-4967-923E-6534F18124A1}" destId="{C80F7DED-08D8-45AC-A3B7-616EB07A5A91}" srcOrd="0" destOrd="0" parTransId="{694B8394-9E66-4D17-AA71-F09345648275}" sibTransId="{AC8BB2C9-335B-4D41-AC7D-C7CB1C7A4179}"/>
    <dgm:cxn modelId="{66A43C94-5BAB-407A-AB23-9D99C3B28577}" type="presOf" srcId="{A91A4F4D-ED4E-4158-B9D6-6B7DB1390857}" destId="{4EC505D3-5A4A-453E-AFC5-75E08A3D079D}" srcOrd="1" destOrd="0" presId="urn:microsoft.com/office/officeart/2005/8/layout/list1"/>
    <dgm:cxn modelId="{F456C697-74DD-484B-8B52-F4F96E66E5DE}" type="presOf" srcId="{1EDAF225-082A-4332-93B7-7CBFA8051901}" destId="{D8B5465A-FD16-4386-92D0-2D1781F450F8}" srcOrd="0" destOrd="0" presId="urn:microsoft.com/office/officeart/2005/8/layout/list1"/>
    <dgm:cxn modelId="{5753F7A7-B3E1-4B6A-8429-6E882CDD0D46}" type="presOf" srcId="{4D28D8B0-364A-4F14-BD94-64A784AD84D2}" destId="{42A61716-A84B-41DC-BDC9-EBFBEDE8AF3B}" srcOrd="0" destOrd="0" presId="urn:microsoft.com/office/officeart/2005/8/layout/list1"/>
    <dgm:cxn modelId="{3A98C3BC-5AFE-4ABA-AEC2-FD523334197A}" srcId="{1EDAF225-082A-4332-93B7-7CBFA8051901}" destId="{A91A4F4D-ED4E-4158-B9D6-6B7DB1390857}" srcOrd="0" destOrd="0" parTransId="{7FDE8FE0-76F6-47D1-BB9E-ABCC5D5894DE}" sibTransId="{573AB8B7-43F2-4306-BEC0-2BF197A735F2}"/>
    <dgm:cxn modelId="{559E40DD-C619-4A94-AC31-69CD6C189A50}" srcId="{1EDAF225-082A-4332-93B7-7CBFA8051901}" destId="{91D0F008-8AAD-4967-923E-6534F18124A1}" srcOrd="2" destOrd="0" parTransId="{AE34A9FE-702F-49EC-ABDD-CB23D6F0F878}" sibTransId="{9D63488F-7518-4674-9864-A91BC5D7FB54}"/>
    <dgm:cxn modelId="{5EDF94DF-AA11-4ABE-B14A-F1F5795F1346}" srcId="{4D28D8B0-364A-4F14-BD94-64A784AD84D2}" destId="{3F9D556D-1E7A-4665-AD5D-DD77F62F4F87}" srcOrd="0" destOrd="0" parTransId="{5F6B0A23-A15D-40F2-BB71-E8D8C18450CA}" sibTransId="{15992A6E-F4C7-4283-BA63-4780A767BF49}"/>
    <dgm:cxn modelId="{C65D5EE5-2F54-46EE-B23B-433FB0850897}" type="presOf" srcId="{91D0F008-8AAD-4967-923E-6534F18124A1}" destId="{9C380C53-F46F-4176-89B1-02450DEB7DB8}" srcOrd="0" destOrd="0" presId="urn:microsoft.com/office/officeart/2005/8/layout/list1"/>
    <dgm:cxn modelId="{04FB51EA-9940-4549-87EA-7478B7ECF779}" srcId="{4D28D8B0-364A-4F14-BD94-64A784AD84D2}" destId="{13E44523-6DB1-4AAC-9CF8-38C55CF1AF9B}" srcOrd="1" destOrd="0" parTransId="{DDB900E8-9707-437B-9540-4028981DD02E}" sibTransId="{E51A92E8-ABF2-4E55-864C-7113574E6970}"/>
    <dgm:cxn modelId="{9354FFF1-869B-473A-ACA7-4E96C668C805}" srcId="{91D0F008-8AAD-4967-923E-6534F18124A1}" destId="{9568C90E-2DE8-42F5-BBAB-7757A3923787}" srcOrd="1" destOrd="0" parTransId="{687CA574-D08C-429D-94E5-4F12675AB798}" sibTransId="{5580C971-F749-4463-A25F-FC781CDC2625}"/>
    <dgm:cxn modelId="{4C20E5F5-5757-4626-9AAC-7AEA99F11BE3}" type="presOf" srcId="{C80F7DED-08D8-45AC-A3B7-616EB07A5A91}" destId="{ECA25607-EC99-48EC-95A1-0A63249B8C18}" srcOrd="0" destOrd="0" presId="urn:microsoft.com/office/officeart/2005/8/layout/list1"/>
    <dgm:cxn modelId="{2033F7F5-5895-4EE2-BFFF-767EEA27217F}" type="presOf" srcId="{13E44523-6DB1-4AAC-9CF8-38C55CF1AF9B}" destId="{49FCA9EB-D06F-484C-8061-772030FE36BA}" srcOrd="0" destOrd="1" presId="urn:microsoft.com/office/officeart/2005/8/layout/list1"/>
    <dgm:cxn modelId="{44F660F8-F48B-4D14-A95F-045952A0FB37}" srcId="{A91A4F4D-ED4E-4158-B9D6-6B7DB1390857}" destId="{98AD7FC4-F66F-4864-83A1-F5FA99CC6BDF}" srcOrd="0" destOrd="0" parTransId="{86F62BA7-8286-4C90-A947-22930A0FBD3E}" sibTransId="{818FB98F-6405-49B1-B4D7-654EF877FE14}"/>
    <dgm:cxn modelId="{690F83FB-853D-4C24-A0A3-E56621F83015}" type="presOf" srcId="{4D28D8B0-364A-4F14-BD94-64A784AD84D2}" destId="{5B72341E-EA29-4F47-A9A6-048C47C412C5}" srcOrd="1" destOrd="0" presId="urn:microsoft.com/office/officeart/2005/8/layout/list1"/>
    <dgm:cxn modelId="{4D1B6B30-C470-43AF-AC8C-FC5D26CBFB7A}" type="presParOf" srcId="{D8B5465A-FD16-4386-92D0-2D1781F450F8}" destId="{71A2ACB6-1D11-4043-8691-25D6D74C5014}" srcOrd="0" destOrd="0" presId="urn:microsoft.com/office/officeart/2005/8/layout/list1"/>
    <dgm:cxn modelId="{18CF4B20-55F6-4C0F-B34D-935613A4398A}" type="presParOf" srcId="{71A2ACB6-1D11-4043-8691-25D6D74C5014}" destId="{5E0667A9-62E1-4566-AD3D-EAE17254E937}" srcOrd="0" destOrd="0" presId="urn:microsoft.com/office/officeart/2005/8/layout/list1"/>
    <dgm:cxn modelId="{FE10DA8E-CA54-42BF-9CD2-76E1907804E5}" type="presParOf" srcId="{71A2ACB6-1D11-4043-8691-25D6D74C5014}" destId="{4EC505D3-5A4A-453E-AFC5-75E08A3D079D}" srcOrd="1" destOrd="0" presId="urn:microsoft.com/office/officeart/2005/8/layout/list1"/>
    <dgm:cxn modelId="{8120460A-2AD5-4B03-A8C1-1D3CA12177D0}" type="presParOf" srcId="{D8B5465A-FD16-4386-92D0-2D1781F450F8}" destId="{43FC1434-D4FF-43BE-BB0E-0E392864091E}" srcOrd="1" destOrd="0" presId="urn:microsoft.com/office/officeart/2005/8/layout/list1"/>
    <dgm:cxn modelId="{DD5EAE71-1390-44FE-900A-4C76B31D63D7}" type="presParOf" srcId="{D8B5465A-FD16-4386-92D0-2D1781F450F8}" destId="{EAC8B780-14CD-431F-82C5-07A05CA3EED4}" srcOrd="2" destOrd="0" presId="urn:microsoft.com/office/officeart/2005/8/layout/list1"/>
    <dgm:cxn modelId="{105E092B-05E0-4CA4-B9A3-2FCD1B20B09A}" type="presParOf" srcId="{D8B5465A-FD16-4386-92D0-2D1781F450F8}" destId="{DFD51AC7-E487-42F0-A8FC-C04D70122290}" srcOrd="3" destOrd="0" presId="urn:microsoft.com/office/officeart/2005/8/layout/list1"/>
    <dgm:cxn modelId="{5BAE3316-D844-48CC-A3FC-F48C85C12F51}" type="presParOf" srcId="{D8B5465A-FD16-4386-92D0-2D1781F450F8}" destId="{1BC96248-1198-4746-8C82-9945EF6F339A}" srcOrd="4" destOrd="0" presId="urn:microsoft.com/office/officeart/2005/8/layout/list1"/>
    <dgm:cxn modelId="{06C1F598-E24B-4302-B941-77B2284FCF29}" type="presParOf" srcId="{1BC96248-1198-4746-8C82-9945EF6F339A}" destId="{42A61716-A84B-41DC-BDC9-EBFBEDE8AF3B}" srcOrd="0" destOrd="0" presId="urn:microsoft.com/office/officeart/2005/8/layout/list1"/>
    <dgm:cxn modelId="{5539B412-9E82-43BA-BB1D-F874D0060CE3}" type="presParOf" srcId="{1BC96248-1198-4746-8C82-9945EF6F339A}" destId="{5B72341E-EA29-4F47-A9A6-048C47C412C5}" srcOrd="1" destOrd="0" presId="urn:microsoft.com/office/officeart/2005/8/layout/list1"/>
    <dgm:cxn modelId="{E9912A16-E435-4C97-B63A-C2B545EF78A1}" type="presParOf" srcId="{D8B5465A-FD16-4386-92D0-2D1781F450F8}" destId="{854E63A1-FA08-49D5-BD42-96056971F655}" srcOrd="5" destOrd="0" presId="urn:microsoft.com/office/officeart/2005/8/layout/list1"/>
    <dgm:cxn modelId="{55CFCFD2-79AE-44AE-9707-A87808238728}" type="presParOf" srcId="{D8B5465A-FD16-4386-92D0-2D1781F450F8}" destId="{49FCA9EB-D06F-484C-8061-772030FE36BA}" srcOrd="6" destOrd="0" presId="urn:microsoft.com/office/officeart/2005/8/layout/list1"/>
    <dgm:cxn modelId="{71D62D69-39AE-469C-AF2F-AAD81E4FC381}" type="presParOf" srcId="{D8B5465A-FD16-4386-92D0-2D1781F450F8}" destId="{2248F923-127E-46A4-85B6-43838272E303}" srcOrd="7" destOrd="0" presId="urn:microsoft.com/office/officeart/2005/8/layout/list1"/>
    <dgm:cxn modelId="{AD21B398-D62E-4441-8F32-436BE2D07292}" type="presParOf" srcId="{D8B5465A-FD16-4386-92D0-2D1781F450F8}" destId="{0EB81931-52DB-4E27-8BFF-57EC684296B9}" srcOrd="8" destOrd="0" presId="urn:microsoft.com/office/officeart/2005/8/layout/list1"/>
    <dgm:cxn modelId="{DDEE050B-744F-4A50-A837-CBF55DBC85F2}" type="presParOf" srcId="{0EB81931-52DB-4E27-8BFF-57EC684296B9}" destId="{9C380C53-F46F-4176-89B1-02450DEB7DB8}" srcOrd="0" destOrd="0" presId="urn:microsoft.com/office/officeart/2005/8/layout/list1"/>
    <dgm:cxn modelId="{2B664C35-EDD9-447C-9E44-5E7834C996C7}" type="presParOf" srcId="{0EB81931-52DB-4E27-8BFF-57EC684296B9}" destId="{D3BD503D-2B47-469E-BCB0-2D4B46003DB8}" srcOrd="1" destOrd="0" presId="urn:microsoft.com/office/officeart/2005/8/layout/list1"/>
    <dgm:cxn modelId="{CD353C6D-A1EF-4735-B066-8A63FB4B8502}" type="presParOf" srcId="{D8B5465A-FD16-4386-92D0-2D1781F450F8}" destId="{90037602-7418-4DC6-AE5A-93E955FEDD96}" srcOrd="9" destOrd="0" presId="urn:microsoft.com/office/officeart/2005/8/layout/list1"/>
    <dgm:cxn modelId="{2076B6DA-4BAB-4663-BF9C-CBE2A4851903}" type="presParOf" srcId="{D8B5465A-FD16-4386-92D0-2D1781F450F8}" destId="{ECA25607-EC99-48EC-95A1-0A63249B8C18}"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62F2CE-A2C7-46DD-B1B6-87E26D673B66}"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D22AAFC2-E887-4C63-B0BD-D5148C3ED4AF}">
      <dgm:prSet custT="1"/>
      <dgm:spPr/>
      <dgm:t>
        <a:bodyPr/>
        <a:lstStyle/>
        <a:p>
          <a:pPr algn="ctr"/>
          <a:r>
            <a:rPr lang="en-US" sz="1600" u="sng" dirty="0"/>
            <a:t>Property Valuation &amp; Tax Rate</a:t>
          </a:r>
        </a:p>
      </dgm:t>
    </dgm:pt>
    <dgm:pt modelId="{A5D2279D-55BC-4F2D-984F-07DD8270D712}" type="parTrans" cxnId="{46DE516C-F570-4E76-8B0B-956E7E02356F}">
      <dgm:prSet/>
      <dgm:spPr/>
      <dgm:t>
        <a:bodyPr/>
        <a:lstStyle/>
        <a:p>
          <a:endParaRPr lang="en-US"/>
        </a:p>
      </dgm:t>
    </dgm:pt>
    <dgm:pt modelId="{A62EE839-44CE-4176-9A1F-3F9FBCE807A8}" type="sibTrans" cxnId="{46DE516C-F570-4E76-8B0B-956E7E02356F}">
      <dgm:prSet/>
      <dgm:spPr/>
      <dgm:t>
        <a:bodyPr/>
        <a:lstStyle/>
        <a:p>
          <a:endParaRPr lang="en-US"/>
        </a:p>
      </dgm:t>
    </dgm:pt>
    <dgm:pt modelId="{48544591-4291-4C9B-9361-00D8C817CDCF}">
      <dgm:prSet custT="1"/>
      <dgm:spPr/>
      <dgm:t>
        <a:bodyPr/>
        <a:lstStyle/>
        <a:p>
          <a:pPr algn="l"/>
          <a:r>
            <a:rPr lang="en-US" sz="1600" dirty="0"/>
            <a:t>This year's budget proposed no change to the property tax rate of .39 cents per $100 of assessed value.  </a:t>
          </a:r>
        </a:p>
      </dgm:t>
    </dgm:pt>
    <dgm:pt modelId="{CC870209-6FD5-4016-8BBB-B00571CD377F}" type="parTrans" cxnId="{EA6752FE-1A17-4D9F-9F5A-A7B435428EF6}">
      <dgm:prSet/>
      <dgm:spPr/>
      <dgm:t>
        <a:bodyPr/>
        <a:lstStyle/>
        <a:p>
          <a:endParaRPr lang="en-US"/>
        </a:p>
      </dgm:t>
    </dgm:pt>
    <dgm:pt modelId="{93436E36-656E-4143-A5A3-3747B76901B3}" type="sibTrans" cxnId="{EA6752FE-1A17-4D9F-9F5A-A7B435428EF6}">
      <dgm:prSet/>
      <dgm:spPr/>
      <dgm:t>
        <a:bodyPr/>
        <a:lstStyle/>
        <a:p>
          <a:endParaRPr lang="en-US"/>
        </a:p>
      </dgm:t>
    </dgm:pt>
    <dgm:pt modelId="{BD4E5074-010A-46C1-B821-9232DB5AC8C3}">
      <dgm:prSet custT="1"/>
      <dgm:spPr/>
      <dgm:t>
        <a:bodyPr/>
        <a:lstStyle/>
        <a:p>
          <a:pPr algn="l"/>
          <a:r>
            <a:rPr lang="en-US" sz="1600" dirty="0"/>
            <a:t>Gaston County approved a revenue neutral tax rate of .61 cents per $100 of assessed valuation to reduce the financial impact to the average citizen</a:t>
          </a:r>
          <a:r>
            <a:rPr lang="en-US" sz="1400" dirty="0"/>
            <a:t>.</a:t>
          </a:r>
        </a:p>
      </dgm:t>
    </dgm:pt>
    <dgm:pt modelId="{290CF68C-9191-4EAC-8D4D-0D5C08544EBF}" type="parTrans" cxnId="{B2B1BC06-02A8-41D6-BC9A-BC46D2A5D486}">
      <dgm:prSet/>
      <dgm:spPr/>
      <dgm:t>
        <a:bodyPr/>
        <a:lstStyle/>
        <a:p>
          <a:endParaRPr lang="en-US"/>
        </a:p>
      </dgm:t>
    </dgm:pt>
    <dgm:pt modelId="{B8BEE377-9708-4767-AF78-56B1938BA1B5}" type="sibTrans" cxnId="{B2B1BC06-02A8-41D6-BC9A-BC46D2A5D486}">
      <dgm:prSet/>
      <dgm:spPr/>
      <dgm:t>
        <a:bodyPr/>
        <a:lstStyle/>
        <a:p>
          <a:endParaRPr lang="en-US"/>
        </a:p>
      </dgm:t>
    </dgm:pt>
    <dgm:pt modelId="{881CD36A-9870-4E8A-A39F-1AA58D244A24}">
      <dgm:prSet custT="1"/>
      <dgm:spPr/>
      <dgm:t>
        <a:bodyPr/>
        <a:lstStyle/>
        <a:p>
          <a:pPr algn="l"/>
          <a:endParaRPr lang="en-US" sz="1600" dirty="0"/>
        </a:p>
      </dgm:t>
    </dgm:pt>
    <dgm:pt modelId="{72CBB6EA-9B66-4172-8930-13319BB34B4E}" type="parTrans" cxnId="{2ED5D6AC-0BA6-4115-96A8-8E4C632C4BFB}">
      <dgm:prSet/>
      <dgm:spPr/>
      <dgm:t>
        <a:bodyPr/>
        <a:lstStyle/>
        <a:p>
          <a:endParaRPr lang="en-US"/>
        </a:p>
      </dgm:t>
    </dgm:pt>
    <dgm:pt modelId="{AD2B9044-828A-43AF-B2B5-E56833168C80}" type="sibTrans" cxnId="{2ED5D6AC-0BA6-4115-96A8-8E4C632C4BFB}">
      <dgm:prSet/>
      <dgm:spPr/>
      <dgm:t>
        <a:bodyPr/>
        <a:lstStyle/>
        <a:p>
          <a:endParaRPr lang="en-US"/>
        </a:p>
      </dgm:t>
    </dgm:pt>
    <dgm:pt modelId="{C92BF748-252F-48CA-82CF-B3CE9CB7D598}">
      <dgm:prSet custT="1"/>
      <dgm:spPr/>
      <dgm:t>
        <a:bodyPr/>
        <a:lstStyle/>
        <a:p>
          <a:pPr algn="l"/>
          <a:endParaRPr lang="en-US" sz="1600" dirty="0"/>
        </a:p>
      </dgm:t>
    </dgm:pt>
    <dgm:pt modelId="{96C2BB32-AD86-41F7-978D-ED7AD6090DE1}" type="parTrans" cxnId="{67F06009-2BB6-4ED0-B917-B507432BFFEA}">
      <dgm:prSet/>
      <dgm:spPr/>
      <dgm:t>
        <a:bodyPr/>
        <a:lstStyle/>
        <a:p>
          <a:endParaRPr lang="en-US"/>
        </a:p>
      </dgm:t>
    </dgm:pt>
    <dgm:pt modelId="{765E25EE-7EF6-4565-B8BD-69AAFE65AF7C}" type="sibTrans" cxnId="{67F06009-2BB6-4ED0-B917-B507432BFFEA}">
      <dgm:prSet/>
      <dgm:spPr/>
      <dgm:t>
        <a:bodyPr/>
        <a:lstStyle/>
        <a:p>
          <a:endParaRPr lang="en-US"/>
        </a:p>
      </dgm:t>
    </dgm:pt>
    <dgm:pt modelId="{35BF0AA9-7D8B-4D39-AD65-33FA06DF6549}">
      <dgm:prSet custT="1"/>
      <dgm:spPr/>
      <dgm:t>
        <a:bodyPr/>
        <a:lstStyle/>
        <a:p>
          <a:pPr algn="l"/>
          <a:endParaRPr lang="en-US" sz="1600" dirty="0"/>
        </a:p>
      </dgm:t>
    </dgm:pt>
    <dgm:pt modelId="{52B2B0AE-502B-4FE4-80F7-0E053D4BC63F}" type="parTrans" cxnId="{8F4F4D58-38B4-4D1C-94CA-7FBD599FAB87}">
      <dgm:prSet/>
      <dgm:spPr/>
      <dgm:t>
        <a:bodyPr/>
        <a:lstStyle/>
        <a:p>
          <a:endParaRPr lang="en-US"/>
        </a:p>
      </dgm:t>
    </dgm:pt>
    <dgm:pt modelId="{D7D1EC17-72F0-491F-B7EC-8E0A5F934D0C}" type="sibTrans" cxnId="{8F4F4D58-38B4-4D1C-94CA-7FBD599FAB87}">
      <dgm:prSet/>
      <dgm:spPr/>
      <dgm:t>
        <a:bodyPr/>
        <a:lstStyle/>
        <a:p>
          <a:endParaRPr lang="en-US"/>
        </a:p>
      </dgm:t>
    </dgm:pt>
    <dgm:pt modelId="{FBF61132-54B7-42CB-A7A8-9A4445FAC872}">
      <dgm:prSet custT="1"/>
      <dgm:spPr/>
      <dgm:t>
        <a:bodyPr/>
        <a:lstStyle/>
        <a:p>
          <a:pPr algn="l"/>
          <a:r>
            <a:rPr lang="en-US" sz="1600" dirty="0"/>
            <a:t>McAdenville has a small tax base valuation. For this reason, 1 penny on the tax rate produces only $17,000 in revenue.  For comparison, 1 penny produces $1 million dollars in revenue for the City of Gastonia. </a:t>
          </a:r>
        </a:p>
      </dgm:t>
    </dgm:pt>
    <dgm:pt modelId="{2FAD4EAD-6117-4245-A9B5-6C196325FDC5}" type="sibTrans" cxnId="{26585DE9-F02A-4253-9B5B-AF434E65E370}">
      <dgm:prSet/>
      <dgm:spPr/>
      <dgm:t>
        <a:bodyPr/>
        <a:lstStyle/>
        <a:p>
          <a:endParaRPr lang="en-US"/>
        </a:p>
      </dgm:t>
    </dgm:pt>
    <dgm:pt modelId="{6902E3CE-C7A5-4E3B-9373-5A347D2A757F}" type="parTrans" cxnId="{26585DE9-F02A-4253-9B5B-AF434E65E370}">
      <dgm:prSet/>
      <dgm:spPr/>
      <dgm:t>
        <a:bodyPr/>
        <a:lstStyle/>
        <a:p>
          <a:endParaRPr lang="en-US"/>
        </a:p>
      </dgm:t>
    </dgm:pt>
    <dgm:pt modelId="{1FE4B3B8-FFE5-4F02-AE36-BED13C7EE36A}">
      <dgm:prSet custT="1"/>
      <dgm:spPr/>
      <dgm:t>
        <a:bodyPr/>
        <a:lstStyle/>
        <a:p>
          <a:pPr algn="l"/>
          <a:r>
            <a:rPr lang="en-US" sz="1600" dirty="0"/>
            <a:t>The real property revaluation conducted by Gaston County increased the taxable value of real property in McAdenville to $152,169,662 from $94,193,591.  </a:t>
          </a:r>
        </a:p>
      </dgm:t>
    </dgm:pt>
    <dgm:pt modelId="{AB624216-95C4-4177-A652-61B66DCD317A}" type="sibTrans" cxnId="{D271251F-5EA2-4876-A337-29395EF33260}">
      <dgm:prSet/>
      <dgm:spPr/>
      <dgm:t>
        <a:bodyPr/>
        <a:lstStyle/>
        <a:p>
          <a:endParaRPr lang="en-US"/>
        </a:p>
      </dgm:t>
    </dgm:pt>
    <dgm:pt modelId="{583644F0-E2CD-4D51-A496-5F39E41B2BFA}" type="parTrans" cxnId="{D271251F-5EA2-4876-A337-29395EF33260}">
      <dgm:prSet/>
      <dgm:spPr/>
      <dgm:t>
        <a:bodyPr/>
        <a:lstStyle/>
        <a:p>
          <a:endParaRPr lang="en-US"/>
        </a:p>
      </dgm:t>
    </dgm:pt>
    <dgm:pt modelId="{52C50BCB-AC93-4584-9C23-4528A9A321F6}">
      <dgm:prSet custT="1"/>
      <dgm:spPr/>
      <dgm:t>
        <a:bodyPr/>
        <a:lstStyle/>
        <a:p>
          <a:pPr algn="l"/>
          <a:r>
            <a:rPr lang="en-US" sz="1600" dirty="0"/>
            <a:t>McAdenville’s municipal tax rate will remain the lowest in Gaston County.</a:t>
          </a:r>
        </a:p>
      </dgm:t>
    </dgm:pt>
    <dgm:pt modelId="{AB732BF7-6286-480F-9F8E-6C0C35A482C3}" type="parTrans" cxnId="{24618767-3609-4492-AEC7-E83B04F9F1E4}">
      <dgm:prSet/>
      <dgm:spPr/>
      <dgm:t>
        <a:bodyPr/>
        <a:lstStyle/>
        <a:p>
          <a:endParaRPr lang="en-US"/>
        </a:p>
      </dgm:t>
    </dgm:pt>
    <dgm:pt modelId="{FEAF296F-475F-4BB0-ADAB-9E831A704EB7}" type="sibTrans" cxnId="{24618767-3609-4492-AEC7-E83B04F9F1E4}">
      <dgm:prSet/>
      <dgm:spPr/>
      <dgm:t>
        <a:bodyPr/>
        <a:lstStyle/>
        <a:p>
          <a:endParaRPr lang="en-US"/>
        </a:p>
      </dgm:t>
    </dgm:pt>
    <dgm:pt modelId="{B20A1CFE-B2D1-4E4E-985E-73CC6862B3C6}">
      <dgm:prSet custT="1"/>
      <dgm:spPr/>
      <dgm:t>
        <a:bodyPr/>
        <a:lstStyle/>
        <a:p>
          <a:pPr algn="l"/>
          <a:endParaRPr lang="en-US" sz="1600" dirty="0"/>
        </a:p>
      </dgm:t>
    </dgm:pt>
    <dgm:pt modelId="{C0271D5F-B69F-4A3C-A8A7-F50E418FAE4C}" type="parTrans" cxnId="{617E7FA1-D8A4-453C-B811-979DA284C3F4}">
      <dgm:prSet/>
      <dgm:spPr/>
      <dgm:t>
        <a:bodyPr/>
        <a:lstStyle/>
        <a:p>
          <a:endParaRPr lang="en-US"/>
        </a:p>
      </dgm:t>
    </dgm:pt>
    <dgm:pt modelId="{11A46CD6-B03D-46B4-8B6F-AF2CBFE1EC6F}" type="sibTrans" cxnId="{617E7FA1-D8A4-453C-B811-979DA284C3F4}">
      <dgm:prSet/>
      <dgm:spPr/>
      <dgm:t>
        <a:bodyPr/>
        <a:lstStyle/>
        <a:p>
          <a:endParaRPr lang="en-US"/>
        </a:p>
      </dgm:t>
    </dgm:pt>
    <dgm:pt modelId="{44AA04DF-DEBC-4A4B-9FFA-758616613C7C}" type="pres">
      <dgm:prSet presAssocID="{4462F2CE-A2C7-46DD-B1B6-87E26D673B66}" presName="Name0" presStyleCnt="0">
        <dgm:presLayoutVars>
          <dgm:dir/>
          <dgm:resizeHandles val="exact"/>
        </dgm:presLayoutVars>
      </dgm:prSet>
      <dgm:spPr/>
    </dgm:pt>
    <dgm:pt modelId="{A2452C91-A025-48ED-9605-FE8B47EB678A}" type="pres">
      <dgm:prSet presAssocID="{D22AAFC2-E887-4C63-B0BD-D5148C3ED4AF}" presName="node" presStyleLbl="node1" presStyleIdx="0" presStyleCnt="1" custScaleY="227042" custLinFactNeighborX="49" custLinFactNeighborY="-2009">
        <dgm:presLayoutVars>
          <dgm:bulletEnabled val="1"/>
        </dgm:presLayoutVars>
      </dgm:prSet>
      <dgm:spPr/>
    </dgm:pt>
  </dgm:ptLst>
  <dgm:cxnLst>
    <dgm:cxn modelId="{B2B1BC06-02A8-41D6-BC9A-BC46D2A5D486}" srcId="{D22AAFC2-E887-4C63-B0BD-D5148C3ED4AF}" destId="{BD4E5074-010A-46C1-B821-9232DB5AC8C3}" srcOrd="8" destOrd="0" parTransId="{290CF68C-9191-4EAC-8D4D-0D5C08544EBF}" sibTransId="{B8BEE377-9708-4767-AF78-56B1938BA1B5}"/>
    <dgm:cxn modelId="{67F06009-2BB6-4ED0-B917-B507432BFFEA}" srcId="{D22AAFC2-E887-4C63-B0BD-D5148C3ED4AF}" destId="{C92BF748-252F-48CA-82CF-B3CE9CB7D598}" srcOrd="7" destOrd="0" parTransId="{96C2BB32-AD86-41F7-978D-ED7AD6090DE1}" sibTransId="{765E25EE-7EF6-4565-B8BD-69AAFE65AF7C}"/>
    <dgm:cxn modelId="{98C5F319-AC6F-4686-8DE0-70AAE205CFF7}" type="presOf" srcId="{C92BF748-252F-48CA-82CF-B3CE9CB7D598}" destId="{A2452C91-A025-48ED-9605-FE8B47EB678A}" srcOrd="0" destOrd="8" presId="urn:microsoft.com/office/officeart/2016/7/layout/RepeatingBendingProcessNew"/>
    <dgm:cxn modelId="{D271251F-5EA2-4876-A337-29395EF33260}" srcId="{D22AAFC2-E887-4C63-B0BD-D5148C3ED4AF}" destId="{1FE4B3B8-FFE5-4F02-AE36-BED13C7EE36A}" srcOrd="4" destOrd="0" parTransId="{583644F0-E2CD-4D51-A496-5F39E41B2BFA}" sibTransId="{AB624216-95C4-4177-A652-61B66DCD317A}"/>
    <dgm:cxn modelId="{24618767-3609-4492-AEC7-E83B04F9F1E4}" srcId="{D22AAFC2-E887-4C63-B0BD-D5148C3ED4AF}" destId="{52C50BCB-AC93-4584-9C23-4528A9A321F6}" srcOrd="2" destOrd="0" parTransId="{AB732BF7-6286-480F-9F8E-6C0C35A482C3}" sibTransId="{FEAF296F-475F-4BB0-ADAB-9E831A704EB7}"/>
    <dgm:cxn modelId="{46DE516C-F570-4E76-8B0B-956E7E02356F}" srcId="{4462F2CE-A2C7-46DD-B1B6-87E26D673B66}" destId="{D22AAFC2-E887-4C63-B0BD-D5148C3ED4AF}" srcOrd="0" destOrd="0" parTransId="{A5D2279D-55BC-4F2D-984F-07DD8270D712}" sibTransId="{A62EE839-44CE-4176-9A1F-3F9FBCE807A8}"/>
    <dgm:cxn modelId="{D0D0DA77-56CE-463F-8BDC-87836970DE63}" type="presOf" srcId="{BD4E5074-010A-46C1-B821-9232DB5AC8C3}" destId="{A2452C91-A025-48ED-9605-FE8B47EB678A}" srcOrd="0" destOrd="9" presId="urn:microsoft.com/office/officeart/2016/7/layout/RepeatingBendingProcessNew"/>
    <dgm:cxn modelId="{8F4F4D58-38B4-4D1C-94CA-7FBD599FAB87}" srcId="{D22AAFC2-E887-4C63-B0BD-D5148C3ED4AF}" destId="{35BF0AA9-7D8B-4D39-AD65-33FA06DF6549}" srcOrd="3" destOrd="0" parTransId="{52B2B0AE-502B-4FE4-80F7-0E053D4BC63F}" sibTransId="{D7D1EC17-72F0-491F-B7EC-8E0A5F934D0C}"/>
    <dgm:cxn modelId="{C569C485-F6B9-41ED-958E-7A6040674906}" type="presOf" srcId="{48544591-4291-4C9B-9361-00D8C817CDCF}" destId="{A2452C91-A025-48ED-9605-FE8B47EB678A}" srcOrd="0" destOrd="1" presId="urn:microsoft.com/office/officeart/2016/7/layout/RepeatingBendingProcessNew"/>
    <dgm:cxn modelId="{3345699F-28B9-4952-91F5-3D9816D2C554}" type="presOf" srcId="{4462F2CE-A2C7-46DD-B1B6-87E26D673B66}" destId="{44AA04DF-DEBC-4A4B-9FFA-758616613C7C}" srcOrd="0" destOrd="0" presId="urn:microsoft.com/office/officeart/2016/7/layout/RepeatingBendingProcessNew"/>
    <dgm:cxn modelId="{617E7FA1-D8A4-453C-B811-979DA284C3F4}" srcId="{D22AAFC2-E887-4C63-B0BD-D5148C3ED4AF}" destId="{B20A1CFE-B2D1-4E4E-985E-73CC6862B3C6}" srcOrd="1" destOrd="0" parTransId="{C0271D5F-B69F-4A3C-A8A7-F50E418FAE4C}" sibTransId="{11A46CD6-B03D-46B4-8B6F-AF2CBFE1EC6F}"/>
    <dgm:cxn modelId="{750155A6-7E19-4EDF-AB8A-6B3F2E85BF22}" type="presOf" srcId="{52C50BCB-AC93-4584-9C23-4528A9A321F6}" destId="{A2452C91-A025-48ED-9605-FE8B47EB678A}" srcOrd="0" destOrd="3" presId="urn:microsoft.com/office/officeart/2016/7/layout/RepeatingBendingProcessNew"/>
    <dgm:cxn modelId="{E19D90AB-EEA6-4EF4-9BBE-89B519C01937}" type="presOf" srcId="{1FE4B3B8-FFE5-4F02-AE36-BED13C7EE36A}" destId="{A2452C91-A025-48ED-9605-FE8B47EB678A}" srcOrd="0" destOrd="5" presId="urn:microsoft.com/office/officeart/2016/7/layout/RepeatingBendingProcessNew"/>
    <dgm:cxn modelId="{2ED5D6AC-0BA6-4115-96A8-8E4C632C4BFB}" srcId="{D22AAFC2-E887-4C63-B0BD-D5148C3ED4AF}" destId="{881CD36A-9870-4E8A-A39F-1AA58D244A24}" srcOrd="5" destOrd="0" parTransId="{72CBB6EA-9B66-4172-8930-13319BB34B4E}" sibTransId="{AD2B9044-828A-43AF-B2B5-E56833168C80}"/>
    <dgm:cxn modelId="{A05081BB-787B-4FF3-AF91-D799AEFACE3B}" type="presOf" srcId="{B20A1CFE-B2D1-4E4E-985E-73CC6862B3C6}" destId="{A2452C91-A025-48ED-9605-FE8B47EB678A}" srcOrd="0" destOrd="2" presId="urn:microsoft.com/office/officeart/2016/7/layout/RepeatingBendingProcessNew"/>
    <dgm:cxn modelId="{3F887EBE-3BA9-48E9-8718-3C7AB23A84E4}" type="presOf" srcId="{35BF0AA9-7D8B-4D39-AD65-33FA06DF6549}" destId="{A2452C91-A025-48ED-9605-FE8B47EB678A}" srcOrd="0" destOrd="4" presId="urn:microsoft.com/office/officeart/2016/7/layout/RepeatingBendingProcessNew"/>
    <dgm:cxn modelId="{8EF8F7BF-D9CA-4D35-A7E2-3622419384CA}" type="presOf" srcId="{881CD36A-9870-4E8A-A39F-1AA58D244A24}" destId="{A2452C91-A025-48ED-9605-FE8B47EB678A}" srcOrd="0" destOrd="6" presId="urn:microsoft.com/office/officeart/2016/7/layout/RepeatingBendingProcessNew"/>
    <dgm:cxn modelId="{C9BE7EC3-E63F-4903-BD6E-A65134D3548E}" type="presOf" srcId="{FBF61132-54B7-42CB-A7A8-9A4445FAC872}" destId="{A2452C91-A025-48ED-9605-FE8B47EB678A}" srcOrd="0" destOrd="7" presId="urn:microsoft.com/office/officeart/2016/7/layout/RepeatingBendingProcessNew"/>
    <dgm:cxn modelId="{DB64E1D7-1FEC-47FE-8281-0E6075AB9241}" type="presOf" srcId="{D22AAFC2-E887-4C63-B0BD-D5148C3ED4AF}" destId="{A2452C91-A025-48ED-9605-FE8B47EB678A}" srcOrd="0" destOrd="0" presId="urn:microsoft.com/office/officeart/2016/7/layout/RepeatingBendingProcessNew"/>
    <dgm:cxn modelId="{26585DE9-F02A-4253-9B5B-AF434E65E370}" srcId="{D22AAFC2-E887-4C63-B0BD-D5148C3ED4AF}" destId="{FBF61132-54B7-42CB-A7A8-9A4445FAC872}" srcOrd="6" destOrd="0" parTransId="{6902E3CE-C7A5-4E3B-9373-5A347D2A757F}" sibTransId="{2FAD4EAD-6117-4245-A9B5-6C196325FDC5}"/>
    <dgm:cxn modelId="{EA6752FE-1A17-4D9F-9F5A-A7B435428EF6}" srcId="{D22AAFC2-E887-4C63-B0BD-D5148C3ED4AF}" destId="{48544591-4291-4C9B-9361-00D8C817CDCF}" srcOrd="0" destOrd="0" parTransId="{CC870209-6FD5-4016-8BBB-B00571CD377F}" sibTransId="{93436E36-656E-4143-A5A3-3747B76901B3}"/>
    <dgm:cxn modelId="{96CA2FB2-F9C4-428A-AA31-4FC515945AD9}" type="presParOf" srcId="{44AA04DF-DEBC-4A4B-9FFA-758616613C7C}" destId="{A2452C91-A025-48ED-9605-FE8B47EB678A}" srcOrd="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8B780-14CD-431F-82C5-07A05CA3EED4}">
      <dsp:nvSpPr>
        <dsp:cNvPr id="0" name=""/>
        <dsp:cNvSpPr/>
      </dsp:nvSpPr>
      <dsp:spPr>
        <a:xfrm>
          <a:off x="0" y="297859"/>
          <a:ext cx="6666833" cy="1449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416560" rIns="51742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For services like residential garbage collection, public safety, and recreation facilities. </a:t>
          </a:r>
        </a:p>
        <a:p>
          <a:pPr marL="228600" lvl="1" indent="-228600" algn="l" defTabSz="889000">
            <a:lnSpc>
              <a:spcPct val="90000"/>
            </a:lnSpc>
            <a:spcBef>
              <a:spcPct val="0"/>
            </a:spcBef>
            <a:spcAft>
              <a:spcPct val="15000"/>
            </a:spcAft>
            <a:buChar char="•"/>
          </a:pPr>
          <a:r>
            <a:rPr lang="en-US" sz="2000" i="1" kern="1200"/>
            <a:t>*Revenue primarily from property and other taxes.</a:t>
          </a:r>
          <a:endParaRPr lang="en-US" sz="2000" kern="1200"/>
        </a:p>
      </dsp:txBody>
      <dsp:txXfrm>
        <a:off x="0" y="297859"/>
        <a:ext cx="6666833" cy="1449000"/>
      </dsp:txXfrm>
    </dsp:sp>
    <dsp:sp modelId="{4EC505D3-5A4A-453E-AFC5-75E08A3D079D}">
      <dsp:nvSpPr>
        <dsp:cNvPr id="0" name=""/>
        <dsp:cNvSpPr/>
      </dsp:nvSpPr>
      <dsp:spPr>
        <a:xfrm>
          <a:off x="333341" y="2659"/>
          <a:ext cx="4666783" cy="5904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89000">
            <a:lnSpc>
              <a:spcPct val="90000"/>
            </a:lnSpc>
            <a:spcBef>
              <a:spcPct val="0"/>
            </a:spcBef>
            <a:spcAft>
              <a:spcPct val="35000"/>
            </a:spcAft>
            <a:buNone/>
          </a:pPr>
          <a:r>
            <a:rPr lang="en-US" sz="2000" kern="1200"/>
            <a:t>General Fund:  $1,450,350</a:t>
          </a:r>
        </a:p>
      </dsp:txBody>
      <dsp:txXfrm>
        <a:off x="362162" y="31480"/>
        <a:ext cx="4609141" cy="532758"/>
      </dsp:txXfrm>
    </dsp:sp>
    <dsp:sp modelId="{49FCA9EB-D06F-484C-8061-772030FE36BA}">
      <dsp:nvSpPr>
        <dsp:cNvPr id="0" name=""/>
        <dsp:cNvSpPr/>
      </dsp:nvSpPr>
      <dsp:spPr>
        <a:xfrm>
          <a:off x="0" y="2150059"/>
          <a:ext cx="6666833" cy="1449000"/>
        </a:xfrm>
        <a:prstGeom prst="rect">
          <a:avLst/>
        </a:prstGeom>
        <a:solidFill>
          <a:schemeClr val="lt1">
            <a:alpha val="90000"/>
            <a:hueOff val="0"/>
            <a:satOff val="0"/>
            <a:lumOff val="0"/>
            <a:alphaOff val="0"/>
          </a:schemeClr>
        </a:solidFill>
        <a:ln w="6350" cap="flat" cmpd="sng" algn="ctr">
          <a:solidFill>
            <a:schemeClr val="accent2">
              <a:hueOff val="-727682"/>
              <a:satOff val="-41964"/>
              <a:lumOff val="431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416560" rIns="51742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For water and sewer service, including system maintenance and improvements.</a:t>
          </a:r>
        </a:p>
        <a:p>
          <a:pPr marL="228600" lvl="1" indent="-228600" algn="l" defTabSz="889000">
            <a:lnSpc>
              <a:spcPct val="90000"/>
            </a:lnSpc>
            <a:spcBef>
              <a:spcPct val="0"/>
            </a:spcBef>
            <a:spcAft>
              <a:spcPct val="15000"/>
            </a:spcAft>
            <a:buChar char="•"/>
          </a:pPr>
          <a:r>
            <a:rPr lang="en-US" sz="2000" kern="1200"/>
            <a:t>*Revenue primarily from utility charges.</a:t>
          </a:r>
        </a:p>
      </dsp:txBody>
      <dsp:txXfrm>
        <a:off x="0" y="2150059"/>
        <a:ext cx="6666833" cy="1449000"/>
      </dsp:txXfrm>
    </dsp:sp>
    <dsp:sp modelId="{5B72341E-EA29-4F47-A9A6-048C47C412C5}">
      <dsp:nvSpPr>
        <dsp:cNvPr id="0" name=""/>
        <dsp:cNvSpPr/>
      </dsp:nvSpPr>
      <dsp:spPr>
        <a:xfrm>
          <a:off x="333341" y="1854860"/>
          <a:ext cx="4666783" cy="590400"/>
        </a:xfrm>
        <a:prstGeom prst="round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89000">
            <a:lnSpc>
              <a:spcPct val="90000"/>
            </a:lnSpc>
            <a:spcBef>
              <a:spcPct val="0"/>
            </a:spcBef>
            <a:spcAft>
              <a:spcPct val="35000"/>
            </a:spcAft>
            <a:buNone/>
          </a:pPr>
          <a:r>
            <a:rPr lang="en-US" sz="2000" kern="1200"/>
            <a:t>Water &amp; Sewer Fund:  $794,195</a:t>
          </a:r>
        </a:p>
      </dsp:txBody>
      <dsp:txXfrm>
        <a:off x="362162" y="1883681"/>
        <a:ext cx="4609141" cy="532758"/>
      </dsp:txXfrm>
    </dsp:sp>
    <dsp:sp modelId="{ECA25607-EC99-48EC-95A1-0A63249B8C18}">
      <dsp:nvSpPr>
        <dsp:cNvPr id="0" name=""/>
        <dsp:cNvSpPr/>
      </dsp:nvSpPr>
      <dsp:spPr>
        <a:xfrm>
          <a:off x="0" y="4002260"/>
          <a:ext cx="6666833" cy="1449000"/>
        </a:xfrm>
        <a:prstGeom prst="rect">
          <a:avLst/>
        </a:prstGeom>
        <a:solidFill>
          <a:schemeClr val="lt1">
            <a:alpha val="90000"/>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416560" rIns="51742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No Change to property tax rate of 39 cents per $100 of assessed value.</a:t>
          </a:r>
        </a:p>
        <a:p>
          <a:pPr marL="228600" lvl="1" indent="-228600" algn="l" defTabSz="889000">
            <a:lnSpc>
              <a:spcPct val="90000"/>
            </a:lnSpc>
            <a:spcBef>
              <a:spcPct val="0"/>
            </a:spcBef>
            <a:spcAft>
              <a:spcPct val="15000"/>
            </a:spcAft>
            <a:buChar char="•"/>
          </a:pPr>
          <a:r>
            <a:rPr lang="en-US" sz="2000" kern="1200"/>
            <a:t>Increase to water and sewer rates of 2% each.</a:t>
          </a:r>
        </a:p>
      </dsp:txBody>
      <dsp:txXfrm>
        <a:off x="0" y="4002260"/>
        <a:ext cx="6666833" cy="1449000"/>
      </dsp:txXfrm>
    </dsp:sp>
    <dsp:sp modelId="{D3BD503D-2B47-469E-BCB0-2D4B46003DB8}">
      <dsp:nvSpPr>
        <dsp:cNvPr id="0" name=""/>
        <dsp:cNvSpPr/>
      </dsp:nvSpPr>
      <dsp:spPr>
        <a:xfrm>
          <a:off x="333341" y="3707060"/>
          <a:ext cx="4666783" cy="59040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89000">
            <a:lnSpc>
              <a:spcPct val="90000"/>
            </a:lnSpc>
            <a:spcBef>
              <a:spcPct val="0"/>
            </a:spcBef>
            <a:spcAft>
              <a:spcPct val="35000"/>
            </a:spcAft>
            <a:buNone/>
          </a:pPr>
          <a:r>
            <a:rPr lang="en-US" sz="2000" kern="1200"/>
            <a:t>Rates and Fees</a:t>
          </a:r>
        </a:p>
      </dsp:txBody>
      <dsp:txXfrm>
        <a:off x="362162" y="3735881"/>
        <a:ext cx="4609141" cy="532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452C91-A025-48ED-9605-FE8B47EB678A}">
      <dsp:nvSpPr>
        <dsp:cNvPr id="0" name=""/>
        <dsp:cNvSpPr/>
      </dsp:nvSpPr>
      <dsp:spPr>
        <a:xfrm>
          <a:off x="4205" y="0"/>
          <a:ext cx="4301871" cy="58602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795" tIns="221267" rIns="210795" bIns="221267" numCol="1" spcCol="1270" anchor="t" anchorCtr="0">
          <a:noAutofit/>
        </a:bodyPr>
        <a:lstStyle/>
        <a:p>
          <a:pPr marL="0" lvl="0" indent="0" algn="ctr" defTabSz="711200">
            <a:lnSpc>
              <a:spcPct val="90000"/>
            </a:lnSpc>
            <a:spcBef>
              <a:spcPct val="0"/>
            </a:spcBef>
            <a:spcAft>
              <a:spcPct val="35000"/>
            </a:spcAft>
            <a:buNone/>
          </a:pPr>
          <a:r>
            <a:rPr lang="en-US" sz="1600" u="sng" kern="1200" dirty="0"/>
            <a:t>Property Valuation &amp; Tax Rate</a:t>
          </a:r>
        </a:p>
        <a:p>
          <a:pPr marL="171450" lvl="1" indent="-171450" algn="l" defTabSz="711200">
            <a:lnSpc>
              <a:spcPct val="90000"/>
            </a:lnSpc>
            <a:spcBef>
              <a:spcPct val="0"/>
            </a:spcBef>
            <a:spcAft>
              <a:spcPct val="15000"/>
            </a:spcAft>
            <a:buChar char="•"/>
          </a:pPr>
          <a:r>
            <a:rPr lang="en-US" sz="1600" kern="1200" dirty="0"/>
            <a:t>This year's budget proposed no change to the property tax rate of .39 cents per $100 of assessed value.  </a:t>
          </a:r>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n-US" sz="1600" kern="1200" dirty="0"/>
            <a:t>McAdenville’s municipal tax rate will remain the lowest in Gaston County.</a:t>
          </a:r>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n-US" sz="1600" kern="1200" dirty="0"/>
            <a:t>The real property revaluation conducted by Gaston County increased the taxable value of real property in McAdenville to $152,169,662 from $94,193,591.  </a:t>
          </a:r>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n-US" sz="1600" kern="1200" dirty="0"/>
            <a:t>McAdenville has a small tax base valuation. For this reason, 1 penny on the tax rate produces only $17,000 in revenue.  For comparison, 1 penny produces $1 million dollars in revenue for the City of Gastonia. </a:t>
          </a:r>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n-US" sz="1600" kern="1200" dirty="0"/>
            <a:t>Gaston County approved a revenue neutral tax rate of .61 cents per $100 of assessed valuation to reduce the financial impact to the average citizen</a:t>
          </a:r>
          <a:r>
            <a:rPr lang="en-US" sz="1400" kern="1200" dirty="0"/>
            <a:t>.</a:t>
          </a:r>
        </a:p>
      </dsp:txBody>
      <dsp:txXfrm>
        <a:off x="4205" y="0"/>
        <a:ext cx="4301871" cy="586023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5455"/>
          </a:xfrm>
          <a:prstGeom prst="rect">
            <a:avLst/>
          </a:prstGeom>
        </p:spPr>
        <p:txBody>
          <a:bodyPr vert="horz" lIns="93315" tIns="46657" rIns="93315" bIns="46657"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15" tIns="46657" rIns="93315" bIns="46657" rtlCol="0"/>
          <a:lstStyle>
            <a:lvl1pPr algn="r">
              <a:defRPr sz="1200"/>
            </a:lvl1pPr>
          </a:lstStyle>
          <a:p>
            <a:fld id="{FC47220D-3991-4225-BF9F-6CC40D96579C}" type="datetimeFigureOut">
              <a:rPr lang="en-US" smtClean="0"/>
              <a:t>6/13/2023</a:t>
            </a:fld>
            <a:endParaRPr lang="en-US"/>
          </a:p>
        </p:txBody>
      </p:sp>
      <p:sp>
        <p:nvSpPr>
          <p:cNvPr id="4" name="Footer Placeholder 3"/>
          <p:cNvSpPr>
            <a:spLocks noGrp="1"/>
          </p:cNvSpPr>
          <p:nvPr>
            <p:ph type="ftr" sz="quarter" idx="2"/>
          </p:nvPr>
        </p:nvSpPr>
        <p:spPr>
          <a:xfrm>
            <a:off x="1" y="8842030"/>
            <a:ext cx="3043343" cy="465455"/>
          </a:xfrm>
          <a:prstGeom prst="rect">
            <a:avLst/>
          </a:prstGeom>
        </p:spPr>
        <p:txBody>
          <a:bodyPr vert="horz" lIns="93315" tIns="46657" rIns="93315" bIns="46657"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5455"/>
          </a:xfrm>
          <a:prstGeom prst="rect">
            <a:avLst/>
          </a:prstGeom>
        </p:spPr>
        <p:txBody>
          <a:bodyPr vert="horz" lIns="93315" tIns="46657" rIns="93315" bIns="46657" rtlCol="0" anchor="b"/>
          <a:lstStyle>
            <a:lvl1pPr algn="r">
              <a:defRPr sz="1200"/>
            </a:lvl1pPr>
          </a:lstStyle>
          <a:p>
            <a:fld id="{868701B8-9AF7-443B-A52B-83606DBA13A1}" type="slidenum">
              <a:rPr lang="en-US" smtClean="0"/>
              <a:t>‹#›</a:t>
            </a:fld>
            <a:endParaRPr lang="en-US"/>
          </a:p>
        </p:txBody>
      </p:sp>
    </p:spTree>
    <p:extLst>
      <p:ext uri="{BB962C8B-B14F-4D97-AF65-F5344CB8AC3E}">
        <p14:creationId xmlns:p14="http://schemas.microsoft.com/office/powerpoint/2010/main" val="277158716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52542-D765-4BE6-893C-60D5521C36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62312F-044F-4874-AE06-28C35257C4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590524-26B3-45C5-8C44-73C35B561DA7}"/>
              </a:ext>
            </a:extLst>
          </p:cNvPr>
          <p:cNvSpPr>
            <a:spLocks noGrp="1"/>
          </p:cNvSpPr>
          <p:nvPr>
            <p:ph type="dt" sz="half" idx="10"/>
          </p:nvPr>
        </p:nvSpPr>
        <p:spPr/>
        <p:txBody>
          <a:bodyPr/>
          <a:lstStyle/>
          <a:p>
            <a:fld id="{C1B5C827-26FF-4408-8392-A06462A1A2AE}" type="datetimeFigureOut">
              <a:rPr lang="en-US" smtClean="0"/>
              <a:t>6/13/2023</a:t>
            </a:fld>
            <a:endParaRPr lang="en-US" dirty="0"/>
          </a:p>
        </p:txBody>
      </p:sp>
      <p:sp>
        <p:nvSpPr>
          <p:cNvPr id="5" name="Footer Placeholder 4">
            <a:extLst>
              <a:ext uri="{FF2B5EF4-FFF2-40B4-BE49-F238E27FC236}">
                <a16:creationId xmlns:a16="http://schemas.microsoft.com/office/drawing/2014/main" id="{DF344A3D-6CA6-4BD9-9F51-408D51DEBF2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3030431-4108-4FD8-9AF1-A3E04747971E}"/>
              </a:ext>
            </a:extLst>
          </p:cNvPr>
          <p:cNvSpPr>
            <a:spLocks noGrp="1"/>
          </p:cNvSpPr>
          <p:nvPr>
            <p:ph type="sldNum" sz="quarter" idx="12"/>
          </p:nvPr>
        </p:nvSpPr>
        <p:spPr/>
        <p:txBody>
          <a:bodyPr/>
          <a:lstStyle/>
          <a:p>
            <a:fld id="{368A0A8E-6EB5-4C13-8BBA-C9BB28E08B21}" type="slidenum">
              <a:rPr lang="en-US" smtClean="0"/>
              <a:t>‹#›</a:t>
            </a:fld>
            <a:endParaRPr lang="en-US" dirty="0"/>
          </a:p>
        </p:txBody>
      </p:sp>
    </p:spTree>
    <p:extLst>
      <p:ext uri="{BB962C8B-B14F-4D97-AF65-F5344CB8AC3E}">
        <p14:creationId xmlns:p14="http://schemas.microsoft.com/office/powerpoint/2010/main" val="1770798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BD453-D3FF-4ACD-B377-8DD127062C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C6C2C7-039D-4DFA-A04A-CDE20E2B461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42A56C-9809-49DE-AA6A-6DBEA85C99D3}"/>
              </a:ext>
            </a:extLst>
          </p:cNvPr>
          <p:cNvSpPr>
            <a:spLocks noGrp="1"/>
          </p:cNvSpPr>
          <p:nvPr>
            <p:ph type="dt" sz="half" idx="10"/>
          </p:nvPr>
        </p:nvSpPr>
        <p:spPr/>
        <p:txBody>
          <a:bodyPr/>
          <a:lstStyle/>
          <a:p>
            <a:fld id="{C1B5C827-26FF-4408-8392-A06462A1A2AE}" type="datetimeFigureOut">
              <a:rPr lang="en-US" smtClean="0"/>
              <a:t>6/13/2023</a:t>
            </a:fld>
            <a:endParaRPr lang="en-US" dirty="0"/>
          </a:p>
        </p:txBody>
      </p:sp>
      <p:sp>
        <p:nvSpPr>
          <p:cNvPr id="5" name="Footer Placeholder 4">
            <a:extLst>
              <a:ext uri="{FF2B5EF4-FFF2-40B4-BE49-F238E27FC236}">
                <a16:creationId xmlns:a16="http://schemas.microsoft.com/office/drawing/2014/main" id="{953580E6-A089-4D91-8D0C-BDB19D680BA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89B14A-F5C8-4564-B470-79F61C403F48}"/>
              </a:ext>
            </a:extLst>
          </p:cNvPr>
          <p:cNvSpPr>
            <a:spLocks noGrp="1"/>
          </p:cNvSpPr>
          <p:nvPr>
            <p:ph type="sldNum" sz="quarter" idx="12"/>
          </p:nvPr>
        </p:nvSpPr>
        <p:spPr/>
        <p:txBody>
          <a:bodyPr/>
          <a:lstStyle/>
          <a:p>
            <a:fld id="{368A0A8E-6EB5-4C13-8BBA-C9BB28E08B21}" type="slidenum">
              <a:rPr lang="en-US" smtClean="0"/>
              <a:t>‹#›</a:t>
            </a:fld>
            <a:endParaRPr lang="en-US" dirty="0"/>
          </a:p>
        </p:txBody>
      </p:sp>
    </p:spTree>
    <p:extLst>
      <p:ext uri="{BB962C8B-B14F-4D97-AF65-F5344CB8AC3E}">
        <p14:creationId xmlns:p14="http://schemas.microsoft.com/office/powerpoint/2010/main" val="327884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F458D2-4E0E-466D-B585-DE3EA1D116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5BD591-143B-4CA1-9089-91C78FEA90B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97D018-2B83-4A3E-9256-CF3E462B78A9}"/>
              </a:ext>
            </a:extLst>
          </p:cNvPr>
          <p:cNvSpPr>
            <a:spLocks noGrp="1"/>
          </p:cNvSpPr>
          <p:nvPr>
            <p:ph type="dt" sz="half" idx="10"/>
          </p:nvPr>
        </p:nvSpPr>
        <p:spPr/>
        <p:txBody>
          <a:bodyPr/>
          <a:lstStyle/>
          <a:p>
            <a:fld id="{C1B5C827-26FF-4408-8392-A06462A1A2AE}" type="datetimeFigureOut">
              <a:rPr lang="en-US" smtClean="0"/>
              <a:t>6/13/2023</a:t>
            </a:fld>
            <a:endParaRPr lang="en-US" dirty="0"/>
          </a:p>
        </p:txBody>
      </p:sp>
      <p:sp>
        <p:nvSpPr>
          <p:cNvPr id="5" name="Footer Placeholder 4">
            <a:extLst>
              <a:ext uri="{FF2B5EF4-FFF2-40B4-BE49-F238E27FC236}">
                <a16:creationId xmlns:a16="http://schemas.microsoft.com/office/drawing/2014/main" id="{8B84A7B9-7144-461D-B202-CDEF384B473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AF19D3B-C09A-4F50-8D90-2F433BF00C0E}"/>
              </a:ext>
            </a:extLst>
          </p:cNvPr>
          <p:cNvSpPr>
            <a:spLocks noGrp="1"/>
          </p:cNvSpPr>
          <p:nvPr>
            <p:ph type="sldNum" sz="quarter" idx="12"/>
          </p:nvPr>
        </p:nvSpPr>
        <p:spPr/>
        <p:txBody>
          <a:bodyPr/>
          <a:lstStyle/>
          <a:p>
            <a:fld id="{368A0A8E-6EB5-4C13-8BBA-C9BB28E08B21}" type="slidenum">
              <a:rPr lang="en-US" smtClean="0"/>
              <a:t>‹#›</a:t>
            </a:fld>
            <a:endParaRPr lang="en-US" dirty="0"/>
          </a:p>
        </p:txBody>
      </p:sp>
    </p:spTree>
    <p:extLst>
      <p:ext uri="{BB962C8B-B14F-4D97-AF65-F5344CB8AC3E}">
        <p14:creationId xmlns:p14="http://schemas.microsoft.com/office/powerpoint/2010/main" val="1409239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E0F8C-1991-48DE-AA35-1E9636D8E9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727042-BC6C-4424-853C-C833BD4F982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DD4D36-7BB4-4442-9F33-26F21ADF37FF}"/>
              </a:ext>
            </a:extLst>
          </p:cNvPr>
          <p:cNvSpPr>
            <a:spLocks noGrp="1"/>
          </p:cNvSpPr>
          <p:nvPr>
            <p:ph type="dt" sz="half" idx="10"/>
          </p:nvPr>
        </p:nvSpPr>
        <p:spPr/>
        <p:txBody>
          <a:bodyPr/>
          <a:lstStyle/>
          <a:p>
            <a:fld id="{C1B5C827-26FF-4408-8392-A06462A1A2AE}" type="datetimeFigureOut">
              <a:rPr lang="en-US" smtClean="0"/>
              <a:t>6/13/2023</a:t>
            </a:fld>
            <a:endParaRPr lang="en-US" dirty="0"/>
          </a:p>
        </p:txBody>
      </p:sp>
      <p:sp>
        <p:nvSpPr>
          <p:cNvPr id="5" name="Footer Placeholder 4">
            <a:extLst>
              <a:ext uri="{FF2B5EF4-FFF2-40B4-BE49-F238E27FC236}">
                <a16:creationId xmlns:a16="http://schemas.microsoft.com/office/drawing/2014/main" id="{8D62ED41-8A9F-4EBC-9BEF-6ECF766FDB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FA1BE4-10B5-4270-AA78-6638225333AA}"/>
              </a:ext>
            </a:extLst>
          </p:cNvPr>
          <p:cNvSpPr>
            <a:spLocks noGrp="1"/>
          </p:cNvSpPr>
          <p:nvPr>
            <p:ph type="sldNum" sz="quarter" idx="12"/>
          </p:nvPr>
        </p:nvSpPr>
        <p:spPr/>
        <p:txBody>
          <a:bodyPr/>
          <a:lstStyle/>
          <a:p>
            <a:fld id="{368A0A8E-6EB5-4C13-8BBA-C9BB28E08B21}" type="slidenum">
              <a:rPr lang="en-US" smtClean="0"/>
              <a:t>‹#›</a:t>
            </a:fld>
            <a:endParaRPr lang="en-US" dirty="0"/>
          </a:p>
        </p:txBody>
      </p:sp>
    </p:spTree>
    <p:extLst>
      <p:ext uri="{BB962C8B-B14F-4D97-AF65-F5344CB8AC3E}">
        <p14:creationId xmlns:p14="http://schemas.microsoft.com/office/powerpoint/2010/main" val="4073935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FB0E1-D6A6-44BA-8559-2AFDF0E9EA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8A1F25-C894-4F62-AE1B-CF6A7D47B2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B96981E-E254-4519-934F-624BB0823327}"/>
              </a:ext>
            </a:extLst>
          </p:cNvPr>
          <p:cNvSpPr>
            <a:spLocks noGrp="1"/>
          </p:cNvSpPr>
          <p:nvPr>
            <p:ph type="dt" sz="half" idx="10"/>
          </p:nvPr>
        </p:nvSpPr>
        <p:spPr/>
        <p:txBody>
          <a:bodyPr/>
          <a:lstStyle/>
          <a:p>
            <a:fld id="{C1B5C827-26FF-4408-8392-A06462A1A2AE}" type="datetimeFigureOut">
              <a:rPr lang="en-US" smtClean="0"/>
              <a:t>6/13/2023</a:t>
            </a:fld>
            <a:endParaRPr lang="en-US" dirty="0"/>
          </a:p>
        </p:txBody>
      </p:sp>
      <p:sp>
        <p:nvSpPr>
          <p:cNvPr id="5" name="Footer Placeholder 4">
            <a:extLst>
              <a:ext uri="{FF2B5EF4-FFF2-40B4-BE49-F238E27FC236}">
                <a16:creationId xmlns:a16="http://schemas.microsoft.com/office/drawing/2014/main" id="{E2BCE533-E751-43DC-88A4-BC2EC7749FF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14E0D40-EA53-4D70-BE3B-090FF4AE8B15}"/>
              </a:ext>
            </a:extLst>
          </p:cNvPr>
          <p:cNvSpPr>
            <a:spLocks noGrp="1"/>
          </p:cNvSpPr>
          <p:nvPr>
            <p:ph type="sldNum" sz="quarter" idx="12"/>
          </p:nvPr>
        </p:nvSpPr>
        <p:spPr/>
        <p:txBody>
          <a:bodyPr/>
          <a:lstStyle/>
          <a:p>
            <a:fld id="{368A0A8E-6EB5-4C13-8BBA-C9BB28E08B21}" type="slidenum">
              <a:rPr lang="en-US" smtClean="0"/>
              <a:t>‹#›</a:t>
            </a:fld>
            <a:endParaRPr lang="en-US" dirty="0"/>
          </a:p>
        </p:txBody>
      </p:sp>
    </p:spTree>
    <p:extLst>
      <p:ext uri="{BB962C8B-B14F-4D97-AF65-F5344CB8AC3E}">
        <p14:creationId xmlns:p14="http://schemas.microsoft.com/office/powerpoint/2010/main" val="2278954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96853-6FB4-473C-8553-263B815473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C0D104-4E05-4BC8-BF19-680053923D9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ED4733-3BF6-445F-A4B2-3A8E959DF55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466870-D2FA-4476-9568-12D17C139A5D}"/>
              </a:ext>
            </a:extLst>
          </p:cNvPr>
          <p:cNvSpPr>
            <a:spLocks noGrp="1"/>
          </p:cNvSpPr>
          <p:nvPr>
            <p:ph type="dt" sz="half" idx="10"/>
          </p:nvPr>
        </p:nvSpPr>
        <p:spPr/>
        <p:txBody>
          <a:bodyPr/>
          <a:lstStyle/>
          <a:p>
            <a:fld id="{C1B5C827-26FF-4408-8392-A06462A1A2AE}" type="datetimeFigureOut">
              <a:rPr lang="en-US" smtClean="0"/>
              <a:t>6/13/2023</a:t>
            </a:fld>
            <a:endParaRPr lang="en-US" dirty="0"/>
          </a:p>
        </p:txBody>
      </p:sp>
      <p:sp>
        <p:nvSpPr>
          <p:cNvPr id="6" name="Footer Placeholder 5">
            <a:extLst>
              <a:ext uri="{FF2B5EF4-FFF2-40B4-BE49-F238E27FC236}">
                <a16:creationId xmlns:a16="http://schemas.microsoft.com/office/drawing/2014/main" id="{6698E623-4C03-4C0E-B633-E123E1B8740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BB28BC2-7788-48D4-B1D9-2B6E08835936}"/>
              </a:ext>
            </a:extLst>
          </p:cNvPr>
          <p:cNvSpPr>
            <a:spLocks noGrp="1"/>
          </p:cNvSpPr>
          <p:nvPr>
            <p:ph type="sldNum" sz="quarter" idx="12"/>
          </p:nvPr>
        </p:nvSpPr>
        <p:spPr/>
        <p:txBody>
          <a:bodyPr/>
          <a:lstStyle/>
          <a:p>
            <a:fld id="{368A0A8E-6EB5-4C13-8BBA-C9BB28E08B21}" type="slidenum">
              <a:rPr lang="en-US" smtClean="0"/>
              <a:t>‹#›</a:t>
            </a:fld>
            <a:endParaRPr lang="en-US" dirty="0"/>
          </a:p>
        </p:txBody>
      </p:sp>
    </p:spTree>
    <p:extLst>
      <p:ext uri="{BB962C8B-B14F-4D97-AF65-F5344CB8AC3E}">
        <p14:creationId xmlns:p14="http://schemas.microsoft.com/office/powerpoint/2010/main" val="1151276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3DB88-1C1A-425D-A3F1-3EDC7F5DFE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C9978D-BD58-4BE9-8D1B-E629CC3BBA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27218FD-C64E-455F-8E81-D6820CC0E30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6368F1-7540-4090-871C-420067F881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6B15578-C527-40DA-9BF7-A76D92F1CD0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7A5650-0EFD-4F60-B123-0DBC9EF126E0}"/>
              </a:ext>
            </a:extLst>
          </p:cNvPr>
          <p:cNvSpPr>
            <a:spLocks noGrp="1"/>
          </p:cNvSpPr>
          <p:nvPr>
            <p:ph type="dt" sz="half" idx="10"/>
          </p:nvPr>
        </p:nvSpPr>
        <p:spPr/>
        <p:txBody>
          <a:bodyPr/>
          <a:lstStyle/>
          <a:p>
            <a:fld id="{C1B5C827-26FF-4408-8392-A06462A1A2AE}" type="datetimeFigureOut">
              <a:rPr lang="en-US" smtClean="0"/>
              <a:t>6/13/2023</a:t>
            </a:fld>
            <a:endParaRPr lang="en-US" dirty="0"/>
          </a:p>
        </p:txBody>
      </p:sp>
      <p:sp>
        <p:nvSpPr>
          <p:cNvPr id="8" name="Footer Placeholder 7">
            <a:extLst>
              <a:ext uri="{FF2B5EF4-FFF2-40B4-BE49-F238E27FC236}">
                <a16:creationId xmlns:a16="http://schemas.microsoft.com/office/drawing/2014/main" id="{4DD0117D-3694-4505-A855-9B00BFF9377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3EBD373-2041-4BA7-A171-E1E86CE030AA}"/>
              </a:ext>
            </a:extLst>
          </p:cNvPr>
          <p:cNvSpPr>
            <a:spLocks noGrp="1"/>
          </p:cNvSpPr>
          <p:nvPr>
            <p:ph type="sldNum" sz="quarter" idx="12"/>
          </p:nvPr>
        </p:nvSpPr>
        <p:spPr/>
        <p:txBody>
          <a:bodyPr/>
          <a:lstStyle/>
          <a:p>
            <a:fld id="{368A0A8E-6EB5-4C13-8BBA-C9BB28E08B21}" type="slidenum">
              <a:rPr lang="en-US" smtClean="0"/>
              <a:t>‹#›</a:t>
            </a:fld>
            <a:endParaRPr lang="en-US" dirty="0"/>
          </a:p>
        </p:txBody>
      </p:sp>
    </p:spTree>
    <p:extLst>
      <p:ext uri="{BB962C8B-B14F-4D97-AF65-F5344CB8AC3E}">
        <p14:creationId xmlns:p14="http://schemas.microsoft.com/office/powerpoint/2010/main" val="1038059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F1CD0-10DD-4113-91A3-45593A25E1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23CF30-A0C1-4FFD-9DC3-7898686D44FC}"/>
              </a:ext>
            </a:extLst>
          </p:cNvPr>
          <p:cNvSpPr>
            <a:spLocks noGrp="1"/>
          </p:cNvSpPr>
          <p:nvPr>
            <p:ph type="dt" sz="half" idx="10"/>
          </p:nvPr>
        </p:nvSpPr>
        <p:spPr/>
        <p:txBody>
          <a:bodyPr/>
          <a:lstStyle/>
          <a:p>
            <a:fld id="{C1B5C827-26FF-4408-8392-A06462A1A2AE}" type="datetimeFigureOut">
              <a:rPr lang="en-US" smtClean="0"/>
              <a:t>6/13/2023</a:t>
            </a:fld>
            <a:endParaRPr lang="en-US" dirty="0"/>
          </a:p>
        </p:txBody>
      </p:sp>
      <p:sp>
        <p:nvSpPr>
          <p:cNvPr id="4" name="Footer Placeholder 3">
            <a:extLst>
              <a:ext uri="{FF2B5EF4-FFF2-40B4-BE49-F238E27FC236}">
                <a16:creationId xmlns:a16="http://schemas.microsoft.com/office/drawing/2014/main" id="{3077C9BB-7160-44DE-AE00-60868479742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90C9086-38B5-4E6A-A946-B7C06D716FD8}"/>
              </a:ext>
            </a:extLst>
          </p:cNvPr>
          <p:cNvSpPr>
            <a:spLocks noGrp="1"/>
          </p:cNvSpPr>
          <p:nvPr>
            <p:ph type="sldNum" sz="quarter" idx="12"/>
          </p:nvPr>
        </p:nvSpPr>
        <p:spPr/>
        <p:txBody>
          <a:bodyPr/>
          <a:lstStyle/>
          <a:p>
            <a:fld id="{368A0A8E-6EB5-4C13-8BBA-C9BB28E08B21}" type="slidenum">
              <a:rPr lang="en-US" smtClean="0"/>
              <a:t>‹#›</a:t>
            </a:fld>
            <a:endParaRPr lang="en-US" dirty="0"/>
          </a:p>
        </p:txBody>
      </p:sp>
    </p:spTree>
    <p:extLst>
      <p:ext uri="{BB962C8B-B14F-4D97-AF65-F5344CB8AC3E}">
        <p14:creationId xmlns:p14="http://schemas.microsoft.com/office/powerpoint/2010/main" val="3720524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5D81BF-607D-49E7-B003-D56A759C7633}"/>
              </a:ext>
            </a:extLst>
          </p:cNvPr>
          <p:cNvSpPr>
            <a:spLocks noGrp="1"/>
          </p:cNvSpPr>
          <p:nvPr>
            <p:ph type="dt" sz="half" idx="10"/>
          </p:nvPr>
        </p:nvSpPr>
        <p:spPr/>
        <p:txBody>
          <a:bodyPr/>
          <a:lstStyle/>
          <a:p>
            <a:fld id="{C1B5C827-26FF-4408-8392-A06462A1A2AE}" type="datetimeFigureOut">
              <a:rPr lang="en-US" smtClean="0"/>
              <a:t>6/13/2023</a:t>
            </a:fld>
            <a:endParaRPr lang="en-US" dirty="0"/>
          </a:p>
        </p:txBody>
      </p:sp>
      <p:sp>
        <p:nvSpPr>
          <p:cNvPr id="3" name="Footer Placeholder 2">
            <a:extLst>
              <a:ext uri="{FF2B5EF4-FFF2-40B4-BE49-F238E27FC236}">
                <a16:creationId xmlns:a16="http://schemas.microsoft.com/office/drawing/2014/main" id="{721F4A8D-61EB-499F-8779-64E1091D919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1923863-596C-4D1D-BA47-786201775666}"/>
              </a:ext>
            </a:extLst>
          </p:cNvPr>
          <p:cNvSpPr>
            <a:spLocks noGrp="1"/>
          </p:cNvSpPr>
          <p:nvPr>
            <p:ph type="sldNum" sz="quarter" idx="12"/>
          </p:nvPr>
        </p:nvSpPr>
        <p:spPr/>
        <p:txBody>
          <a:bodyPr/>
          <a:lstStyle/>
          <a:p>
            <a:fld id="{368A0A8E-6EB5-4C13-8BBA-C9BB28E08B21}" type="slidenum">
              <a:rPr lang="en-US" smtClean="0"/>
              <a:t>‹#›</a:t>
            </a:fld>
            <a:endParaRPr lang="en-US" dirty="0"/>
          </a:p>
        </p:txBody>
      </p:sp>
    </p:spTree>
    <p:extLst>
      <p:ext uri="{BB962C8B-B14F-4D97-AF65-F5344CB8AC3E}">
        <p14:creationId xmlns:p14="http://schemas.microsoft.com/office/powerpoint/2010/main" val="3344874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1687E-1D5C-48A2-9BAE-5425D3C4AB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353534-CD50-4190-91A3-EF55A4CEFB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357EA4-17BC-40BA-8297-3C26A559FA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C0985AD-7FA0-4E56-8719-025C771E5F86}"/>
              </a:ext>
            </a:extLst>
          </p:cNvPr>
          <p:cNvSpPr>
            <a:spLocks noGrp="1"/>
          </p:cNvSpPr>
          <p:nvPr>
            <p:ph type="dt" sz="half" idx="10"/>
          </p:nvPr>
        </p:nvSpPr>
        <p:spPr/>
        <p:txBody>
          <a:bodyPr/>
          <a:lstStyle/>
          <a:p>
            <a:fld id="{C1B5C827-26FF-4408-8392-A06462A1A2AE}" type="datetimeFigureOut">
              <a:rPr lang="en-US" smtClean="0"/>
              <a:t>6/13/2023</a:t>
            </a:fld>
            <a:endParaRPr lang="en-US" dirty="0"/>
          </a:p>
        </p:txBody>
      </p:sp>
      <p:sp>
        <p:nvSpPr>
          <p:cNvPr id="6" name="Footer Placeholder 5">
            <a:extLst>
              <a:ext uri="{FF2B5EF4-FFF2-40B4-BE49-F238E27FC236}">
                <a16:creationId xmlns:a16="http://schemas.microsoft.com/office/drawing/2014/main" id="{EA4184A3-2D4D-40EA-B55E-D9093D714E7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0A1125D-4716-4148-85DD-907FACB7F759}"/>
              </a:ext>
            </a:extLst>
          </p:cNvPr>
          <p:cNvSpPr>
            <a:spLocks noGrp="1"/>
          </p:cNvSpPr>
          <p:nvPr>
            <p:ph type="sldNum" sz="quarter" idx="12"/>
          </p:nvPr>
        </p:nvSpPr>
        <p:spPr/>
        <p:txBody>
          <a:bodyPr/>
          <a:lstStyle/>
          <a:p>
            <a:fld id="{368A0A8E-6EB5-4C13-8BBA-C9BB28E08B21}" type="slidenum">
              <a:rPr lang="en-US" smtClean="0"/>
              <a:t>‹#›</a:t>
            </a:fld>
            <a:endParaRPr lang="en-US" dirty="0"/>
          </a:p>
        </p:txBody>
      </p:sp>
    </p:spTree>
    <p:extLst>
      <p:ext uri="{BB962C8B-B14F-4D97-AF65-F5344CB8AC3E}">
        <p14:creationId xmlns:p14="http://schemas.microsoft.com/office/powerpoint/2010/main" val="783282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C4467-483D-4D0A-B72B-C240BE7387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3B0CD1-1A8E-4AEE-B02D-683F67848E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C1E2C44-6BD9-4D77-AFD8-E44F0892CE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2FCF9D-22E4-41EA-AF40-6B36101E85CD}"/>
              </a:ext>
            </a:extLst>
          </p:cNvPr>
          <p:cNvSpPr>
            <a:spLocks noGrp="1"/>
          </p:cNvSpPr>
          <p:nvPr>
            <p:ph type="dt" sz="half" idx="10"/>
          </p:nvPr>
        </p:nvSpPr>
        <p:spPr/>
        <p:txBody>
          <a:bodyPr/>
          <a:lstStyle/>
          <a:p>
            <a:fld id="{C1B5C827-26FF-4408-8392-A06462A1A2AE}" type="datetimeFigureOut">
              <a:rPr lang="en-US" smtClean="0"/>
              <a:t>6/13/2023</a:t>
            </a:fld>
            <a:endParaRPr lang="en-US" dirty="0"/>
          </a:p>
        </p:txBody>
      </p:sp>
      <p:sp>
        <p:nvSpPr>
          <p:cNvPr id="6" name="Footer Placeholder 5">
            <a:extLst>
              <a:ext uri="{FF2B5EF4-FFF2-40B4-BE49-F238E27FC236}">
                <a16:creationId xmlns:a16="http://schemas.microsoft.com/office/drawing/2014/main" id="{B02A5C80-F30D-4079-9977-0B37CA3FDE7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4362B25-294C-455E-A1CC-9F01D3E24E91}"/>
              </a:ext>
            </a:extLst>
          </p:cNvPr>
          <p:cNvSpPr>
            <a:spLocks noGrp="1"/>
          </p:cNvSpPr>
          <p:nvPr>
            <p:ph type="sldNum" sz="quarter" idx="12"/>
          </p:nvPr>
        </p:nvSpPr>
        <p:spPr/>
        <p:txBody>
          <a:bodyPr/>
          <a:lstStyle/>
          <a:p>
            <a:fld id="{368A0A8E-6EB5-4C13-8BBA-C9BB28E08B21}" type="slidenum">
              <a:rPr lang="en-US" smtClean="0"/>
              <a:t>‹#›</a:t>
            </a:fld>
            <a:endParaRPr lang="en-US" dirty="0"/>
          </a:p>
        </p:txBody>
      </p:sp>
    </p:spTree>
    <p:extLst>
      <p:ext uri="{BB962C8B-B14F-4D97-AF65-F5344CB8AC3E}">
        <p14:creationId xmlns:p14="http://schemas.microsoft.com/office/powerpoint/2010/main" val="1362916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BB8D40-7318-4638-9E63-54FA1A54DD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615DB6-2CC2-420A-810C-99E8AF787B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BC5B09-B2D6-4DB7-AFA7-8E45A0613D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B5C827-26FF-4408-8392-A06462A1A2AE}" type="datetimeFigureOut">
              <a:rPr lang="en-US" smtClean="0"/>
              <a:t>6/13/2023</a:t>
            </a:fld>
            <a:endParaRPr lang="en-US" dirty="0"/>
          </a:p>
        </p:txBody>
      </p:sp>
      <p:sp>
        <p:nvSpPr>
          <p:cNvPr id="5" name="Footer Placeholder 4">
            <a:extLst>
              <a:ext uri="{FF2B5EF4-FFF2-40B4-BE49-F238E27FC236}">
                <a16:creationId xmlns:a16="http://schemas.microsoft.com/office/drawing/2014/main" id="{02DA384B-A8F6-4ED9-8F6B-D83F6A67DD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9FFBF74-D0D8-4101-A5B5-75F2AADF68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8A0A8E-6EB5-4C13-8BBA-C9BB28E08B21}" type="slidenum">
              <a:rPr lang="en-US" smtClean="0"/>
              <a:t>‹#›</a:t>
            </a:fld>
            <a:endParaRPr lang="en-US" dirty="0"/>
          </a:p>
        </p:txBody>
      </p:sp>
    </p:spTree>
    <p:extLst>
      <p:ext uri="{BB962C8B-B14F-4D97-AF65-F5344CB8AC3E}">
        <p14:creationId xmlns:p14="http://schemas.microsoft.com/office/powerpoint/2010/main" val="535857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chart" Target="../charts/chart3.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DBF50F6-DD88-4D9F-B7D3-79B989980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16BBDC2-6929-469E-B7C4-A03E77BF94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20910" y="4991819"/>
            <a:ext cx="5995521" cy="1108316"/>
          </a:xfrm>
        </p:spPr>
        <p:txBody>
          <a:bodyPr anchor="ctr">
            <a:noAutofit/>
          </a:bodyPr>
          <a:lstStyle/>
          <a:p>
            <a:r>
              <a:rPr lang="en-US" sz="2800" b="1" dirty="0">
                <a:solidFill>
                  <a:schemeClr val="tx2"/>
                </a:solidFill>
              </a:rPr>
              <a:t>Proposed Budget Presentation</a:t>
            </a:r>
            <a:br>
              <a:rPr lang="en-US" sz="2800" b="1" dirty="0">
                <a:solidFill>
                  <a:schemeClr val="tx2"/>
                </a:solidFill>
              </a:rPr>
            </a:br>
            <a:r>
              <a:rPr lang="en-US" sz="2800" b="1" dirty="0">
                <a:solidFill>
                  <a:schemeClr val="tx2"/>
                </a:solidFill>
              </a:rPr>
              <a:t>Fiscal Year 2023 / 2024</a:t>
            </a:r>
          </a:p>
        </p:txBody>
      </p:sp>
      <p:grpSp>
        <p:nvGrpSpPr>
          <p:cNvPr id="15" name="Group 14">
            <a:extLst>
              <a:ext uri="{FF2B5EF4-FFF2-40B4-BE49-F238E27FC236}">
                <a16:creationId xmlns:a16="http://schemas.microsoft.com/office/drawing/2014/main" id="{C344E6B5-C9F5-4338-9E33-003B123731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flipH="1">
            <a:off x="-176402" y="170309"/>
            <a:ext cx="2514948" cy="2174333"/>
            <a:chOff x="-305" y="-4155"/>
            <a:chExt cx="2514948" cy="2174333"/>
          </a:xfrm>
        </p:grpSpPr>
        <p:sp>
          <p:nvSpPr>
            <p:cNvPr id="16" name="Freeform: Shape 15">
              <a:extLst>
                <a:ext uri="{FF2B5EF4-FFF2-40B4-BE49-F238E27FC236}">
                  <a16:creationId xmlns:a16="http://schemas.microsoft.com/office/drawing/2014/main" id="{C90B0F8D-9E81-4DE8-95D5-1A26E9390D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830BA43A-83E9-4C67-92A6-F247FB3700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2F3A0CC-EBFE-405D-B0C0-27DE361ED5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9" name="Freeform: Shape 18">
              <a:extLst>
                <a:ext uri="{FF2B5EF4-FFF2-40B4-BE49-F238E27FC236}">
                  <a16:creationId xmlns:a16="http://schemas.microsoft.com/office/drawing/2014/main" id="{DF2E853E-B55A-4FFD-B90E-6FB4F31BD5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descr="A picture containing sitting&#10;&#10;Description automatically generated">
            <a:extLst>
              <a:ext uri="{FF2B5EF4-FFF2-40B4-BE49-F238E27FC236}">
                <a16:creationId xmlns:a16="http://schemas.microsoft.com/office/drawing/2014/main" id="{27F51AEB-24ED-4234-AEBF-DD3FEEB880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7433" y="1234977"/>
            <a:ext cx="6777134" cy="2727797"/>
          </a:xfrm>
          <a:prstGeom prst="rect">
            <a:avLst/>
          </a:prstGeom>
        </p:spPr>
      </p:pic>
      <p:grpSp>
        <p:nvGrpSpPr>
          <p:cNvPr id="21" name="Group 20">
            <a:extLst>
              <a:ext uri="{FF2B5EF4-FFF2-40B4-BE49-F238E27FC236}">
                <a16:creationId xmlns:a16="http://schemas.microsoft.com/office/drawing/2014/main" id="{FDFEDBF7-8E2C-46B8-9095-AE1D77E217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130554" y="4560733"/>
            <a:ext cx="3061445" cy="2297266"/>
            <a:chOff x="-305" y="-1"/>
            <a:chExt cx="3832880" cy="2876136"/>
          </a:xfrm>
        </p:grpSpPr>
        <p:sp>
          <p:nvSpPr>
            <p:cNvPr id="22" name="Freeform: Shape 21">
              <a:extLst>
                <a:ext uri="{FF2B5EF4-FFF2-40B4-BE49-F238E27FC236}">
                  <a16:creationId xmlns:a16="http://schemas.microsoft.com/office/drawing/2014/main" id="{60202872-FBB0-4F11-BC49-9FB400B212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0DEB2F40-D411-4D44-9638-AE0342C7F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507F7D91-A991-4196-AF73-327E04B56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178739A9-E67C-40E5-9468-0A68AEC54E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5666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Yellow and blue symbols">
            <a:extLst>
              <a:ext uri="{FF2B5EF4-FFF2-40B4-BE49-F238E27FC236}">
                <a16:creationId xmlns:a16="http://schemas.microsoft.com/office/drawing/2014/main" id="{CCC0C427-3B48-5A92-FB90-FD3687DC7875}"/>
              </a:ext>
            </a:extLst>
          </p:cNvPr>
          <p:cNvPicPr>
            <a:picLocks noChangeAspect="1"/>
          </p:cNvPicPr>
          <p:nvPr/>
        </p:nvPicPr>
        <p:blipFill rotWithShape="1">
          <a:blip r:embed="rId2">
            <a:extLst>
              <a:ext uri="{28A0092B-C50C-407E-A947-70E740481C1C}">
                <a14:useLocalDpi xmlns:a14="http://schemas.microsoft.com/office/drawing/2010/main" val="0"/>
              </a:ext>
            </a:extLst>
          </a:blip>
          <a:srcRect t="12031" b="14440"/>
          <a:stretch/>
        </p:blipFill>
        <p:spPr>
          <a:xfrm>
            <a:off x="-3047" y="10"/>
            <a:ext cx="12191999" cy="6857990"/>
          </a:xfrm>
          <a:prstGeom prst="rect">
            <a:avLst/>
          </a:prstGeom>
        </p:spPr>
      </p:pic>
      <p:sp>
        <p:nvSpPr>
          <p:cNvPr id="77" name="Rectangle 7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9358637-ACD7-A21A-0146-02295399A24E}"/>
              </a:ext>
            </a:extLst>
          </p:cNvPr>
          <p:cNvSpPr txBox="1"/>
          <p:nvPr/>
        </p:nvSpPr>
        <p:spPr>
          <a:xfrm>
            <a:off x="6276169" y="5026347"/>
            <a:ext cx="5648753" cy="2175054"/>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4000" dirty="0">
                <a:solidFill>
                  <a:srgbClr val="FFFFFF"/>
                </a:solidFill>
                <a:latin typeface="+mj-lt"/>
                <a:ea typeface="+mj-ea"/>
                <a:cs typeface="+mj-cs"/>
              </a:rPr>
              <a:t>     </a:t>
            </a:r>
            <a:r>
              <a:rPr lang="en-US" sz="4000" b="1" dirty="0">
                <a:solidFill>
                  <a:schemeClr val="tx2"/>
                </a:solidFill>
                <a:latin typeface="+mj-lt"/>
                <a:ea typeface="+mj-ea"/>
                <a:cs typeface="+mj-cs"/>
              </a:rPr>
              <a:t>Questions &amp; Comments</a:t>
            </a:r>
          </a:p>
          <a:p>
            <a:pPr algn="ctr">
              <a:lnSpc>
                <a:spcPct val="90000"/>
              </a:lnSpc>
              <a:spcBef>
                <a:spcPct val="0"/>
              </a:spcBef>
              <a:spcAft>
                <a:spcPts val="600"/>
              </a:spcAft>
            </a:pPr>
            <a:endParaRPr lang="en-US" sz="5200" dirty="0">
              <a:solidFill>
                <a:srgbClr val="FFFFFF"/>
              </a:solidFill>
              <a:latin typeface="+mj-lt"/>
              <a:ea typeface="+mj-ea"/>
              <a:cs typeface="+mj-cs"/>
            </a:endParaRPr>
          </a:p>
        </p:txBody>
      </p:sp>
    </p:spTree>
    <p:extLst>
      <p:ext uri="{BB962C8B-B14F-4D97-AF65-F5344CB8AC3E}">
        <p14:creationId xmlns:p14="http://schemas.microsoft.com/office/powerpoint/2010/main" val="2769233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51928" y="1683756"/>
            <a:ext cx="3449816" cy="2501979"/>
          </a:xfrm>
        </p:spPr>
        <p:txBody>
          <a:bodyPr anchor="b">
            <a:normAutofit/>
          </a:bodyPr>
          <a:lstStyle/>
          <a:p>
            <a:pPr algn="ctr"/>
            <a:r>
              <a:rPr lang="en-US" sz="4000" u="sng" dirty="0">
                <a:solidFill>
                  <a:srgbClr val="FFFFFF"/>
                </a:solidFill>
                <a:latin typeface="+mn-lt"/>
              </a:rPr>
              <a:t>Fiscal Year 2023-24</a:t>
            </a:r>
            <a:br>
              <a:rPr lang="en-US" sz="4000" u="sng" dirty="0">
                <a:solidFill>
                  <a:srgbClr val="FFFFFF"/>
                </a:solidFill>
                <a:latin typeface="+mn-lt"/>
              </a:rPr>
            </a:br>
            <a:br>
              <a:rPr lang="en-US" sz="4000" u="sng" dirty="0">
                <a:solidFill>
                  <a:srgbClr val="FFFFFF"/>
                </a:solidFill>
                <a:latin typeface="+mn-lt"/>
              </a:rPr>
            </a:br>
            <a:r>
              <a:rPr lang="en-US" sz="2800" u="sng" dirty="0">
                <a:solidFill>
                  <a:srgbClr val="FFFFFF"/>
                </a:solidFill>
                <a:latin typeface="+mn-lt"/>
              </a:rPr>
              <a:t>effective July 1, 2023</a:t>
            </a:r>
          </a:p>
        </p:txBody>
      </p:sp>
      <p:graphicFrame>
        <p:nvGraphicFramePr>
          <p:cNvPr id="5" name="Content Placeholder 2">
            <a:extLst>
              <a:ext uri="{FF2B5EF4-FFF2-40B4-BE49-F238E27FC236}">
                <a16:creationId xmlns:a16="http://schemas.microsoft.com/office/drawing/2014/main" id="{45CB40EC-C639-DD0E-1246-4366134C39EE}"/>
              </a:ext>
            </a:extLst>
          </p:cNvPr>
          <p:cNvGraphicFramePr>
            <a:graphicFrameLocks noGrp="1"/>
          </p:cNvGraphicFramePr>
          <p:nvPr>
            <p:ph idx="1"/>
            <p:extLst>
              <p:ext uri="{D42A27DB-BD31-4B8C-83A1-F6EECF244321}">
                <p14:modId xmlns:p14="http://schemas.microsoft.com/office/powerpoint/2010/main" val="4128197815"/>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53512239"/>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71597" y="348865"/>
            <a:ext cx="10044023" cy="877729"/>
          </a:xfrm>
        </p:spPr>
        <p:txBody>
          <a:bodyPr anchor="ctr">
            <a:normAutofit/>
          </a:bodyPr>
          <a:lstStyle/>
          <a:p>
            <a:pPr algn="ctr"/>
            <a:r>
              <a:rPr lang="en-US" sz="4000" dirty="0">
                <a:solidFill>
                  <a:srgbClr val="FFFFFF"/>
                </a:solidFill>
              </a:rPr>
              <a:t>Breakout of General Fund Revenues</a:t>
            </a:r>
            <a:endParaRPr lang="en-US" sz="4000" i="1" dirty="0">
              <a:solidFill>
                <a:srgbClr val="FFFFFF"/>
              </a:solidFill>
            </a:endParaRPr>
          </a:p>
        </p:txBody>
      </p:sp>
      <p:graphicFrame>
        <p:nvGraphicFramePr>
          <p:cNvPr id="7" name="Chart 6">
            <a:extLst>
              <a:ext uri="{FF2B5EF4-FFF2-40B4-BE49-F238E27FC236}">
                <a16:creationId xmlns:a16="http://schemas.microsoft.com/office/drawing/2014/main" id="{C922BEE7-9B81-48A0-9EDC-E1A4EF02C5B0}"/>
              </a:ext>
            </a:extLst>
          </p:cNvPr>
          <p:cNvGraphicFramePr/>
          <p:nvPr>
            <p:extLst>
              <p:ext uri="{D42A27DB-BD31-4B8C-83A1-F6EECF244321}">
                <p14:modId xmlns:p14="http://schemas.microsoft.com/office/powerpoint/2010/main" val="2233199171"/>
              </p:ext>
            </p:extLst>
          </p:nvPr>
        </p:nvGraphicFramePr>
        <p:xfrm>
          <a:off x="1709908" y="2112580"/>
          <a:ext cx="5403863" cy="419280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BA628C9B-5FFE-601F-C503-7C26D41B9931}"/>
              </a:ext>
            </a:extLst>
          </p:cNvPr>
          <p:cNvSpPr txBox="1"/>
          <p:nvPr/>
        </p:nvSpPr>
        <p:spPr>
          <a:xfrm>
            <a:off x="7351304" y="2112579"/>
            <a:ext cx="3994719" cy="4302460"/>
          </a:xfrm>
          <a:prstGeom prst="rect">
            <a:avLst/>
          </a:prstGeom>
          <a:noFill/>
        </p:spPr>
        <p:txBody>
          <a:bodyPr wrap="square" rtlCol="0">
            <a:spAutoFit/>
          </a:bodyPr>
          <a:lstStyle/>
          <a:p>
            <a:pPr algn="ctr" defTabSz="722376"/>
            <a:r>
              <a:rPr lang="en-US" sz="1422" b="1" kern="1200" dirty="0">
                <a:solidFill>
                  <a:schemeClr val="tx1"/>
                </a:solidFill>
                <a:latin typeface="+mn-lt"/>
                <a:ea typeface="+mn-ea"/>
                <a:cs typeface="+mn-cs"/>
              </a:rPr>
              <a:t>Total Estimated General Fund Revenues $1,450,350.</a:t>
            </a:r>
          </a:p>
          <a:p>
            <a:pPr algn="ctr" defTabSz="722376">
              <a:spcAft>
                <a:spcPts val="600"/>
              </a:spcAft>
            </a:pPr>
            <a:r>
              <a:rPr lang="en-US" sz="1422" kern="1200" dirty="0">
                <a:solidFill>
                  <a:schemeClr val="tx1"/>
                </a:solidFill>
                <a:latin typeface="+mn-lt"/>
                <a:ea typeface="+mn-ea"/>
                <a:cs typeface="+mn-cs"/>
              </a:rPr>
              <a:t>__________________________________________</a:t>
            </a:r>
          </a:p>
          <a:p>
            <a:pPr marL="225743" indent="-225743" defTabSz="722376">
              <a:spcAft>
                <a:spcPts val="1800"/>
              </a:spcAft>
              <a:buFont typeface="Wingdings" panose="05000000000000000000" pitchFamily="2" charset="2"/>
              <a:buChar char="q"/>
            </a:pPr>
            <a:r>
              <a:rPr lang="en-US" sz="1264" kern="1200" dirty="0">
                <a:solidFill>
                  <a:schemeClr val="tx1"/>
                </a:solidFill>
                <a:latin typeface="+mn-lt"/>
                <a:ea typeface="+mn-ea"/>
                <a:cs typeface="+mn-cs"/>
              </a:rPr>
              <a:t>Property Tax Revenues account for 47% of the General Fund budget and are estimated at $678K.  </a:t>
            </a:r>
          </a:p>
          <a:p>
            <a:pPr marL="225743" indent="-225743" defTabSz="722376">
              <a:spcAft>
                <a:spcPts val="1800"/>
              </a:spcAft>
              <a:buFont typeface="Wingdings" panose="05000000000000000000" pitchFamily="2" charset="2"/>
              <a:buChar char="q"/>
            </a:pPr>
            <a:r>
              <a:rPr lang="en-US" sz="1264" dirty="0"/>
              <a:t>Real property values increased by 62% with the 2023 revaluation, however industrial and commercial personal property valuation has declined 31% over the last 3 years, reducing the total taxable value by $13 million dollars. </a:t>
            </a:r>
            <a:endParaRPr lang="en-US" sz="1264" kern="1200" dirty="0">
              <a:solidFill>
                <a:schemeClr val="tx1"/>
              </a:solidFill>
              <a:latin typeface="+mn-lt"/>
              <a:ea typeface="+mn-ea"/>
              <a:cs typeface="+mn-cs"/>
            </a:endParaRPr>
          </a:p>
          <a:p>
            <a:pPr marL="225743" indent="-225743" defTabSz="722376">
              <a:spcAft>
                <a:spcPts val="1800"/>
              </a:spcAft>
              <a:buFont typeface="Wingdings" panose="05000000000000000000" pitchFamily="2" charset="2"/>
              <a:buChar char="q"/>
            </a:pPr>
            <a:r>
              <a:rPr lang="en-US" sz="1264" kern="1200" dirty="0">
                <a:solidFill>
                  <a:schemeClr val="tx1"/>
                </a:solidFill>
                <a:latin typeface="+mn-lt"/>
                <a:ea typeface="+mn-ea"/>
                <a:cs typeface="+mn-cs"/>
              </a:rPr>
              <a:t>Sales Tax and Utility Franchise revenues are expected to remain consistent at $200K and $270K respectively. </a:t>
            </a:r>
          </a:p>
          <a:p>
            <a:pPr marL="225743" indent="-225743" defTabSz="722376">
              <a:spcAft>
                <a:spcPts val="1800"/>
              </a:spcAft>
              <a:buFont typeface="Wingdings" panose="05000000000000000000" pitchFamily="2" charset="2"/>
              <a:buChar char="q"/>
            </a:pPr>
            <a:r>
              <a:rPr lang="en-US" sz="1264" kern="1200" dirty="0">
                <a:solidFill>
                  <a:schemeClr val="tx1"/>
                </a:solidFill>
                <a:latin typeface="+mn-lt"/>
                <a:ea typeface="+mn-ea"/>
                <a:cs typeface="+mn-cs"/>
              </a:rPr>
              <a:t>Restricted funding makes up 13% of revenues in Powell Bill allocations and grant awards.</a:t>
            </a:r>
          </a:p>
          <a:p>
            <a:pPr marL="225743" indent="-225743" defTabSz="722376">
              <a:spcAft>
                <a:spcPts val="600"/>
              </a:spcAft>
              <a:buFont typeface="Wingdings" panose="05000000000000000000" pitchFamily="2" charset="2"/>
              <a:buChar char="q"/>
            </a:pPr>
            <a:r>
              <a:rPr lang="en-US" sz="1264" kern="1200" dirty="0">
                <a:solidFill>
                  <a:schemeClr val="tx1"/>
                </a:solidFill>
                <a:latin typeface="+mn-lt"/>
                <a:ea typeface="+mn-ea"/>
                <a:cs typeface="+mn-cs"/>
              </a:rPr>
              <a:t>General Fund &amp; Powell Bill reserves in the amount of $79,850 were necessary to balance the budget</a:t>
            </a:r>
            <a:r>
              <a:rPr lang="en-US" sz="1422" kern="1200" dirty="0">
                <a:solidFill>
                  <a:schemeClr val="tx1"/>
                </a:solidFill>
                <a:latin typeface="+mn-lt"/>
                <a:ea typeface="+mn-ea"/>
                <a:cs typeface="+mn-cs"/>
              </a:rPr>
              <a:t>. </a:t>
            </a:r>
            <a:endParaRPr lang="en-US" dirty="0"/>
          </a:p>
        </p:txBody>
      </p:sp>
      <p:graphicFrame>
        <p:nvGraphicFramePr>
          <p:cNvPr id="4" name="Chart 3">
            <a:extLst>
              <a:ext uri="{FF2B5EF4-FFF2-40B4-BE49-F238E27FC236}">
                <a16:creationId xmlns:a16="http://schemas.microsoft.com/office/drawing/2014/main" id="{4AF1103E-CDAF-0AF4-01DB-9F25114DF9ED}"/>
              </a:ext>
            </a:extLst>
          </p:cNvPr>
          <p:cNvGraphicFramePr>
            <a:graphicFrameLocks/>
          </p:cNvGraphicFramePr>
          <p:nvPr>
            <p:extLst>
              <p:ext uri="{D42A27DB-BD31-4B8C-83A1-F6EECF244321}">
                <p14:modId xmlns:p14="http://schemas.microsoft.com/office/powerpoint/2010/main" val="89648551"/>
              </p:ext>
            </p:extLst>
          </p:nvPr>
        </p:nvGraphicFramePr>
        <p:xfrm>
          <a:off x="1371598" y="2120330"/>
          <a:ext cx="5742173" cy="41928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30866073"/>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1C778506-4B58-E227-4DB2-307CCFA78B19}"/>
              </a:ext>
            </a:extLst>
          </p:cNvPr>
          <p:cNvGraphicFramePr>
            <a:graphicFrameLocks noGrp="1"/>
          </p:cNvGraphicFramePr>
          <p:nvPr>
            <p:ph idx="1"/>
            <p:extLst>
              <p:ext uri="{D42A27DB-BD31-4B8C-83A1-F6EECF244321}">
                <p14:modId xmlns:p14="http://schemas.microsoft.com/office/powerpoint/2010/main" val="3806470258"/>
              </p:ext>
            </p:extLst>
          </p:nvPr>
        </p:nvGraphicFramePr>
        <p:xfrm>
          <a:off x="5145865" y="670169"/>
          <a:ext cx="6367950" cy="55176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ext Placeholder 5">
            <a:extLst>
              <a:ext uri="{FF2B5EF4-FFF2-40B4-BE49-F238E27FC236}">
                <a16:creationId xmlns:a16="http://schemas.microsoft.com/office/drawing/2014/main" id="{F44B192A-71A5-5077-147F-D585A088A1AD}"/>
              </a:ext>
            </a:extLst>
          </p:cNvPr>
          <p:cNvGraphicFramePr/>
          <p:nvPr>
            <p:extLst>
              <p:ext uri="{D42A27DB-BD31-4B8C-83A1-F6EECF244321}">
                <p14:modId xmlns:p14="http://schemas.microsoft.com/office/powerpoint/2010/main" val="3873598381"/>
              </p:ext>
            </p:extLst>
          </p:nvPr>
        </p:nvGraphicFramePr>
        <p:xfrm>
          <a:off x="839788" y="670169"/>
          <a:ext cx="4306077" cy="58602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4046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76A1B86-DC99-46B9-B5AA-A7E928EA9C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9304FFE-74E9-4316-B822-F35A685E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E32910-8307-19DC-7F67-5DCAE35FD0B4}"/>
              </a:ext>
            </a:extLst>
          </p:cNvPr>
          <p:cNvSpPr>
            <a:spLocks noGrp="1"/>
          </p:cNvSpPr>
          <p:nvPr>
            <p:ph type="title"/>
          </p:nvPr>
        </p:nvSpPr>
        <p:spPr>
          <a:xfrm>
            <a:off x="5162550" y="485193"/>
            <a:ext cx="5636113" cy="1884783"/>
          </a:xfrm>
        </p:spPr>
        <p:txBody>
          <a:bodyPr vert="horz" lIns="91440" tIns="45720" rIns="91440" bIns="45720" rtlCol="0" anchor="b">
            <a:normAutofit fontScale="90000"/>
          </a:bodyPr>
          <a:lstStyle/>
          <a:p>
            <a:pPr algn="ctr"/>
            <a:r>
              <a:rPr lang="en-US" sz="4400" dirty="0">
                <a:solidFill>
                  <a:schemeClr val="tx1">
                    <a:lumMod val="85000"/>
                    <a:lumOff val="15000"/>
                  </a:schemeClr>
                </a:solidFill>
              </a:rPr>
              <a:t>How will the Revaluation impact my tax bill?</a:t>
            </a:r>
          </a:p>
        </p:txBody>
      </p:sp>
      <p:sp>
        <p:nvSpPr>
          <p:cNvPr id="3" name="Text Placeholder 2">
            <a:extLst>
              <a:ext uri="{FF2B5EF4-FFF2-40B4-BE49-F238E27FC236}">
                <a16:creationId xmlns:a16="http://schemas.microsoft.com/office/drawing/2014/main" id="{7E549766-CFFA-6B4C-EF95-D73779B67E6C}"/>
              </a:ext>
            </a:extLst>
          </p:cNvPr>
          <p:cNvSpPr>
            <a:spLocks noGrp="1"/>
          </p:cNvSpPr>
          <p:nvPr>
            <p:ph type="body" idx="1"/>
          </p:nvPr>
        </p:nvSpPr>
        <p:spPr>
          <a:xfrm>
            <a:off x="3722914" y="2528596"/>
            <a:ext cx="8042988" cy="3403281"/>
          </a:xfrm>
        </p:spPr>
        <p:txBody>
          <a:bodyPr vert="horz" lIns="91440" tIns="45720" rIns="91440" bIns="45720" rtlCol="0" anchor="t">
            <a:normAutofit/>
          </a:bodyPr>
          <a:lstStyle/>
          <a:p>
            <a:pPr algn="ctr"/>
            <a:r>
              <a:rPr lang="en-US" sz="1800" u="sng" dirty="0">
                <a:solidFill>
                  <a:schemeClr val="tx1">
                    <a:lumMod val="85000"/>
                    <a:lumOff val="15000"/>
                  </a:schemeClr>
                </a:solidFill>
              </a:rPr>
              <a:t>Previous Home Value	Avg Value Increase	 	Estimated Tax Increase</a:t>
            </a:r>
          </a:p>
          <a:p>
            <a:r>
              <a:rPr lang="en-US" sz="1800" dirty="0">
                <a:solidFill>
                  <a:schemeClr val="tx1">
                    <a:lumMod val="85000"/>
                    <a:lumOff val="15000"/>
                  </a:schemeClr>
                </a:solidFill>
              </a:rPr>
              <a:t>            $150,000		           $243,000		           $ 363.00 / year</a:t>
            </a:r>
          </a:p>
          <a:p>
            <a:r>
              <a:rPr lang="en-US" sz="1800" dirty="0">
                <a:solidFill>
                  <a:schemeClr val="tx1">
                    <a:lumMod val="85000"/>
                    <a:lumOff val="15000"/>
                  </a:schemeClr>
                </a:solidFill>
              </a:rPr>
              <a:t>            $200,000		           $324,000		           $ 484.00 / year</a:t>
            </a:r>
          </a:p>
          <a:p>
            <a:r>
              <a:rPr lang="en-US" sz="1800" dirty="0">
                <a:solidFill>
                  <a:schemeClr val="tx1">
                    <a:lumMod val="85000"/>
                    <a:lumOff val="15000"/>
                  </a:schemeClr>
                </a:solidFill>
              </a:rPr>
              <a:t>            $300,000		           $486,000		           $ 725.00 / year</a:t>
            </a:r>
          </a:p>
          <a:p>
            <a:r>
              <a:rPr lang="en-US" sz="1800" dirty="0">
                <a:solidFill>
                  <a:schemeClr val="tx1">
                    <a:lumMod val="85000"/>
                    <a:lumOff val="15000"/>
                  </a:schemeClr>
                </a:solidFill>
              </a:rPr>
              <a:t>            $400,000		           $648,000		           $ 967.20 / year</a:t>
            </a:r>
          </a:p>
          <a:p>
            <a:r>
              <a:rPr lang="en-US" sz="1800" dirty="0">
                <a:solidFill>
                  <a:schemeClr val="tx1">
                    <a:lumMod val="85000"/>
                    <a:lumOff val="15000"/>
                  </a:schemeClr>
                </a:solidFill>
              </a:rPr>
              <a:t>            $500,000		           $810,000		           $1,209.00 / year		</a:t>
            </a:r>
          </a:p>
          <a:p>
            <a:pPr algn="ctr"/>
            <a:endParaRPr lang="en-US" sz="1800" dirty="0">
              <a:solidFill>
                <a:schemeClr val="tx1">
                  <a:lumMod val="85000"/>
                  <a:lumOff val="15000"/>
                </a:schemeClr>
              </a:solidFill>
            </a:endParaRPr>
          </a:p>
          <a:p>
            <a:pPr algn="ctr"/>
            <a:r>
              <a:rPr lang="en-US" sz="1800" dirty="0">
                <a:solidFill>
                  <a:schemeClr val="tx1">
                    <a:lumMod val="85000"/>
                    <a:lumOff val="15000"/>
                  </a:schemeClr>
                </a:solidFill>
              </a:rPr>
              <a:t>Calculations are based on the average real property value increase of 62%.  </a:t>
            </a:r>
          </a:p>
        </p:txBody>
      </p:sp>
      <p:pic>
        <p:nvPicPr>
          <p:cNvPr id="20" name="Picture 19" descr="Houses in a subdivision">
            <a:extLst>
              <a:ext uri="{FF2B5EF4-FFF2-40B4-BE49-F238E27FC236}">
                <a16:creationId xmlns:a16="http://schemas.microsoft.com/office/drawing/2014/main" id="{CBB77567-3892-7F1D-E6CC-38DF2F63A69D}"/>
              </a:ext>
            </a:extLst>
          </p:cNvPr>
          <p:cNvPicPr>
            <a:picLocks noChangeAspect="1"/>
          </p:cNvPicPr>
          <p:nvPr/>
        </p:nvPicPr>
        <p:blipFill rotWithShape="1">
          <a:blip r:embed="rId2"/>
          <a:srcRect l="38526" r="26730" b="-1"/>
          <a:stretch/>
        </p:blipFill>
        <p:spPr>
          <a:xfrm>
            <a:off x="-7266" y="10"/>
            <a:ext cx="3569616" cy="6857990"/>
          </a:xfrm>
          <a:custGeom>
            <a:avLst/>
            <a:gdLst/>
            <a:ahLst/>
            <a:cxnLst/>
            <a:rect l="l" t="t" r="r" b="b"/>
            <a:pathLst>
              <a:path w="3569616" h="6858000">
                <a:moveTo>
                  <a:pt x="0" y="0"/>
                </a:moveTo>
                <a:lnTo>
                  <a:pt x="3119345" y="0"/>
                </a:lnTo>
                <a:lnTo>
                  <a:pt x="3123529" y="17226"/>
                </a:lnTo>
                <a:cubicBezTo>
                  <a:pt x="3124924" y="23927"/>
                  <a:pt x="3126075" y="29690"/>
                  <a:pt x="3127926" y="35733"/>
                </a:cubicBezTo>
                <a:cubicBezTo>
                  <a:pt x="3135983" y="55162"/>
                  <a:pt x="3152761" y="75163"/>
                  <a:pt x="3158476" y="86830"/>
                </a:cubicBezTo>
                <a:lnTo>
                  <a:pt x="3162217" y="105744"/>
                </a:lnTo>
                <a:lnTo>
                  <a:pt x="3166997" y="104727"/>
                </a:lnTo>
                <a:lnTo>
                  <a:pt x="3167793" y="111793"/>
                </a:lnTo>
                <a:lnTo>
                  <a:pt x="3168896" y="127609"/>
                </a:lnTo>
                <a:cubicBezTo>
                  <a:pt x="3170241" y="137435"/>
                  <a:pt x="3170795" y="164972"/>
                  <a:pt x="3173185" y="174906"/>
                </a:cubicBezTo>
                <a:cubicBezTo>
                  <a:pt x="3178510" y="177461"/>
                  <a:pt x="3181593" y="181749"/>
                  <a:pt x="3183238" y="187215"/>
                </a:cubicBezTo>
                <a:lnTo>
                  <a:pt x="3184145" y="199435"/>
                </a:lnTo>
                <a:lnTo>
                  <a:pt x="3200957" y="269529"/>
                </a:lnTo>
                <a:lnTo>
                  <a:pt x="3202491" y="279219"/>
                </a:lnTo>
                <a:lnTo>
                  <a:pt x="3206975" y="284221"/>
                </a:lnTo>
                <a:cubicBezTo>
                  <a:pt x="3208056" y="288198"/>
                  <a:pt x="3208241" y="299815"/>
                  <a:pt x="3208979" y="303078"/>
                </a:cubicBezTo>
                <a:cubicBezTo>
                  <a:pt x="3209786" y="303316"/>
                  <a:pt x="3210593" y="303555"/>
                  <a:pt x="3211400" y="303794"/>
                </a:cubicBezTo>
                <a:cubicBezTo>
                  <a:pt x="3215834" y="314048"/>
                  <a:pt x="3230882" y="352723"/>
                  <a:pt x="3235583" y="364595"/>
                </a:cubicBezTo>
                <a:cubicBezTo>
                  <a:pt x="3232098" y="367263"/>
                  <a:pt x="3238178" y="372307"/>
                  <a:pt x="3239601" y="375020"/>
                </a:cubicBezTo>
                <a:cubicBezTo>
                  <a:pt x="3237179" y="375617"/>
                  <a:pt x="3236854" y="382439"/>
                  <a:pt x="3239157" y="384290"/>
                </a:cubicBezTo>
                <a:cubicBezTo>
                  <a:pt x="3254070" y="431093"/>
                  <a:pt x="3227895" y="408920"/>
                  <a:pt x="3245230" y="435044"/>
                </a:cubicBezTo>
                <a:cubicBezTo>
                  <a:pt x="3246565" y="439781"/>
                  <a:pt x="3245820" y="443743"/>
                  <a:pt x="3244204" y="447282"/>
                </a:cubicBezTo>
                <a:lnTo>
                  <a:pt x="3240762" y="452630"/>
                </a:lnTo>
                <a:lnTo>
                  <a:pt x="3249093" y="471880"/>
                </a:lnTo>
                <a:cubicBezTo>
                  <a:pt x="3252174" y="481431"/>
                  <a:pt x="3254453" y="491548"/>
                  <a:pt x="3255857" y="501992"/>
                </a:cubicBezTo>
                <a:cubicBezTo>
                  <a:pt x="3250999" y="504682"/>
                  <a:pt x="3258622" y="512442"/>
                  <a:pt x="3260271" y="516223"/>
                </a:cubicBezTo>
                <a:cubicBezTo>
                  <a:pt x="3257006" y="516482"/>
                  <a:pt x="3255973" y="525173"/>
                  <a:pt x="3258865" y="528038"/>
                </a:cubicBezTo>
                <a:cubicBezTo>
                  <a:pt x="3274535" y="591283"/>
                  <a:pt x="3241762" y="557303"/>
                  <a:pt x="3262462" y="594499"/>
                </a:cubicBezTo>
                <a:cubicBezTo>
                  <a:pt x="3263816" y="600863"/>
                  <a:pt x="3262479" y="605795"/>
                  <a:pt x="3260024" y="610000"/>
                </a:cubicBezTo>
                <a:lnTo>
                  <a:pt x="3253721" y="617692"/>
                </a:lnTo>
                <a:lnTo>
                  <a:pt x="3256482" y="623204"/>
                </a:lnTo>
                <a:cubicBezTo>
                  <a:pt x="3258005" y="644600"/>
                  <a:pt x="3251476" y="651376"/>
                  <a:pt x="3259225" y="663365"/>
                </a:cubicBezTo>
                <a:cubicBezTo>
                  <a:pt x="3245876" y="682744"/>
                  <a:pt x="3258539" y="675670"/>
                  <a:pt x="3261631" y="689522"/>
                </a:cubicBezTo>
                <a:cubicBezTo>
                  <a:pt x="3265207" y="700373"/>
                  <a:pt x="3269507" y="679723"/>
                  <a:pt x="3271002" y="690492"/>
                </a:cubicBezTo>
                <a:cubicBezTo>
                  <a:pt x="3267989" y="702455"/>
                  <a:pt x="3279578" y="701125"/>
                  <a:pt x="3275760" y="713609"/>
                </a:cubicBezTo>
                <a:cubicBezTo>
                  <a:pt x="3266819" y="711239"/>
                  <a:pt x="3278954" y="737528"/>
                  <a:pt x="3271356" y="738880"/>
                </a:cubicBezTo>
                <a:cubicBezTo>
                  <a:pt x="3282938" y="748490"/>
                  <a:pt x="3269788" y="754591"/>
                  <a:pt x="3274016" y="768139"/>
                </a:cubicBezTo>
                <a:cubicBezTo>
                  <a:pt x="3278559" y="774347"/>
                  <a:pt x="3279560" y="778980"/>
                  <a:pt x="3275507" y="785654"/>
                </a:cubicBezTo>
                <a:cubicBezTo>
                  <a:pt x="3297514" y="814181"/>
                  <a:pt x="3277534" y="803670"/>
                  <a:pt x="3287024" y="831111"/>
                </a:cubicBezTo>
                <a:cubicBezTo>
                  <a:pt x="3296672" y="854655"/>
                  <a:pt x="3303659" y="881610"/>
                  <a:pt x="3324562" y="903604"/>
                </a:cubicBezTo>
                <a:cubicBezTo>
                  <a:pt x="3330338" y="907511"/>
                  <a:pt x="3333079" y="917872"/>
                  <a:pt x="3330682" y="926744"/>
                </a:cubicBezTo>
                <a:cubicBezTo>
                  <a:pt x="3330269" y="928269"/>
                  <a:pt x="3329716" y="929694"/>
                  <a:pt x="3329041" y="930971"/>
                </a:cubicBezTo>
                <a:cubicBezTo>
                  <a:pt x="3333270" y="950914"/>
                  <a:pt x="3351150" y="1023696"/>
                  <a:pt x="3356062" y="1046405"/>
                </a:cubicBezTo>
                <a:cubicBezTo>
                  <a:pt x="3349099" y="1048737"/>
                  <a:pt x="3362597" y="1059482"/>
                  <a:pt x="3358521" y="1067217"/>
                </a:cubicBezTo>
                <a:cubicBezTo>
                  <a:pt x="3354869" y="1072807"/>
                  <a:pt x="3358113" y="1077371"/>
                  <a:pt x="3358773" y="1082909"/>
                </a:cubicBezTo>
                <a:cubicBezTo>
                  <a:pt x="3356098" y="1090444"/>
                  <a:pt x="3363241" y="1113953"/>
                  <a:pt x="3367682" y="1119909"/>
                </a:cubicBezTo>
                <a:cubicBezTo>
                  <a:pt x="3382703" y="1133847"/>
                  <a:pt x="3374343" y="1168367"/>
                  <a:pt x="3385911" y="1180009"/>
                </a:cubicBezTo>
                <a:cubicBezTo>
                  <a:pt x="3387774" y="1184389"/>
                  <a:pt x="3388688" y="1188737"/>
                  <a:pt x="3389010" y="1193041"/>
                </a:cubicBezTo>
                <a:lnTo>
                  <a:pt x="3388572" y="1205179"/>
                </a:lnTo>
                <a:lnTo>
                  <a:pt x="3385768" y="1208811"/>
                </a:lnTo>
                <a:lnTo>
                  <a:pt x="3386975" y="1216129"/>
                </a:lnTo>
                <a:lnTo>
                  <a:pt x="3386647" y="1218271"/>
                </a:lnTo>
                <a:cubicBezTo>
                  <a:pt x="3386007" y="1222365"/>
                  <a:pt x="3385480" y="1226399"/>
                  <a:pt x="3385420" y="1230360"/>
                </a:cubicBezTo>
                <a:cubicBezTo>
                  <a:pt x="3400233" y="1224163"/>
                  <a:pt x="3387342" y="1263034"/>
                  <a:pt x="3398902" y="1251303"/>
                </a:cubicBezTo>
                <a:cubicBezTo>
                  <a:pt x="3401143" y="1271991"/>
                  <a:pt x="3411558" y="1255397"/>
                  <a:pt x="3402244" y="1281071"/>
                </a:cubicBezTo>
                <a:cubicBezTo>
                  <a:pt x="3416627" y="1312459"/>
                  <a:pt x="3415183" y="1363554"/>
                  <a:pt x="3435533" y="1387530"/>
                </a:cubicBezTo>
                <a:cubicBezTo>
                  <a:pt x="3428168" y="1384876"/>
                  <a:pt x="3423452" y="1398828"/>
                  <a:pt x="3427595" y="1407995"/>
                </a:cubicBezTo>
                <a:cubicBezTo>
                  <a:pt x="3398778" y="1398886"/>
                  <a:pt x="3455260" y="1443485"/>
                  <a:pt x="3436580" y="1453051"/>
                </a:cubicBezTo>
                <a:cubicBezTo>
                  <a:pt x="3454427" y="1452263"/>
                  <a:pt x="3487273" y="1492392"/>
                  <a:pt x="3473886" y="1513215"/>
                </a:cubicBezTo>
                <a:cubicBezTo>
                  <a:pt x="3479337" y="1543203"/>
                  <a:pt x="3495403" y="1563620"/>
                  <a:pt x="3491486" y="1595707"/>
                </a:cubicBezTo>
                <a:cubicBezTo>
                  <a:pt x="3493932" y="1596530"/>
                  <a:pt x="3496028" y="1598008"/>
                  <a:pt x="3497869" y="1599939"/>
                </a:cubicBezTo>
                <a:lnTo>
                  <a:pt x="3502453" y="1606503"/>
                </a:lnTo>
                <a:lnTo>
                  <a:pt x="3502232" y="1607846"/>
                </a:lnTo>
                <a:cubicBezTo>
                  <a:pt x="3502503" y="1613048"/>
                  <a:pt x="3503673" y="1615641"/>
                  <a:pt x="3505239" y="1617081"/>
                </a:cubicBezTo>
                <a:cubicBezTo>
                  <a:pt x="3505979" y="1617395"/>
                  <a:pt x="3506719" y="1617710"/>
                  <a:pt x="3507459" y="1618024"/>
                </a:cubicBezTo>
                <a:lnTo>
                  <a:pt x="3510011" y="1624022"/>
                </a:lnTo>
                <a:lnTo>
                  <a:pt x="3516358" y="1634929"/>
                </a:lnTo>
                <a:lnTo>
                  <a:pt x="3516308" y="1637821"/>
                </a:lnTo>
                <a:lnTo>
                  <a:pt x="3523955" y="1655598"/>
                </a:lnTo>
                <a:lnTo>
                  <a:pt x="3523473" y="1656247"/>
                </a:lnTo>
                <a:cubicBezTo>
                  <a:pt x="3522567" y="1658107"/>
                  <a:pt x="3522227" y="1660249"/>
                  <a:pt x="3523061" y="1663024"/>
                </a:cubicBezTo>
                <a:cubicBezTo>
                  <a:pt x="3513175" y="1664689"/>
                  <a:pt x="3520280" y="1667013"/>
                  <a:pt x="3523616" y="1675054"/>
                </a:cubicBezTo>
                <a:cubicBezTo>
                  <a:pt x="3509006" y="1679436"/>
                  <a:pt x="3523682" y="1698702"/>
                  <a:pt x="3517630" y="1707801"/>
                </a:cubicBezTo>
                <a:cubicBezTo>
                  <a:pt x="3520410" y="1713612"/>
                  <a:pt x="3523083" y="1719836"/>
                  <a:pt x="3525537" y="1726380"/>
                </a:cubicBezTo>
                <a:lnTo>
                  <a:pt x="3529903" y="1779986"/>
                </a:lnTo>
                <a:lnTo>
                  <a:pt x="3521468" y="1836998"/>
                </a:lnTo>
                <a:cubicBezTo>
                  <a:pt x="3522502" y="1857808"/>
                  <a:pt x="3519191" y="1876110"/>
                  <a:pt x="3523412" y="1893497"/>
                </a:cubicBezTo>
                <a:cubicBezTo>
                  <a:pt x="3520411" y="1900876"/>
                  <a:pt x="3519436" y="1907708"/>
                  <a:pt x="3525004" y="1913894"/>
                </a:cubicBezTo>
                <a:cubicBezTo>
                  <a:pt x="3524490" y="1933413"/>
                  <a:pt x="3517414" y="1938604"/>
                  <a:pt x="3523928" y="1950514"/>
                </a:cubicBezTo>
                <a:cubicBezTo>
                  <a:pt x="3512685" y="1962215"/>
                  <a:pt x="3517275" y="1962555"/>
                  <a:pt x="3521008" y="1967449"/>
                </a:cubicBezTo>
                <a:lnTo>
                  <a:pt x="3521297" y="1968163"/>
                </a:lnTo>
                <a:lnTo>
                  <a:pt x="3519686" y="1969768"/>
                </a:lnTo>
                <a:lnTo>
                  <a:pt x="3519089" y="1972904"/>
                </a:lnTo>
                <a:lnTo>
                  <a:pt x="3520122" y="1981289"/>
                </a:lnTo>
                <a:lnTo>
                  <a:pt x="3520948" y="1984413"/>
                </a:lnTo>
                <a:cubicBezTo>
                  <a:pt x="3521356" y="1986575"/>
                  <a:pt x="3521416" y="1988026"/>
                  <a:pt x="3521226" y="1989046"/>
                </a:cubicBezTo>
                <a:lnTo>
                  <a:pt x="3521092" y="1989171"/>
                </a:lnTo>
                <a:lnTo>
                  <a:pt x="3521624" y="1993492"/>
                </a:lnTo>
                <a:cubicBezTo>
                  <a:pt x="3522844" y="2000762"/>
                  <a:pt x="3524332" y="2007819"/>
                  <a:pt x="3525996" y="2014518"/>
                </a:cubicBezTo>
                <a:cubicBezTo>
                  <a:pt x="3518529" y="2020777"/>
                  <a:pt x="3529333" y="2045218"/>
                  <a:pt x="3514412" y="2043465"/>
                </a:cubicBezTo>
                <a:cubicBezTo>
                  <a:pt x="3516219" y="2052531"/>
                  <a:pt x="3522688" y="2057653"/>
                  <a:pt x="3512822" y="2055222"/>
                </a:cubicBezTo>
                <a:cubicBezTo>
                  <a:pt x="3513140" y="2058224"/>
                  <a:pt x="3512432" y="2060136"/>
                  <a:pt x="3511227" y="2061550"/>
                </a:cubicBezTo>
                <a:lnTo>
                  <a:pt x="3510645" y="2061975"/>
                </a:lnTo>
                <a:lnTo>
                  <a:pt x="3514907" y="2082129"/>
                </a:lnTo>
                <a:lnTo>
                  <a:pt x="3514347" y="2084880"/>
                </a:lnTo>
                <a:lnTo>
                  <a:pt x="3518565" y="2097919"/>
                </a:lnTo>
                <a:lnTo>
                  <a:pt x="3519976" y="2104707"/>
                </a:lnTo>
                <a:lnTo>
                  <a:pt x="3521958" y="2106519"/>
                </a:lnTo>
                <a:cubicBezTo>
                  <a:pt x="3523219" y="2108534"/>
                  <a:pt x="3523895" y="2111498"/>
                  <a:pt x="3523237" y="2116590"/>
                </a:cubicBezTo>
                <a:lnTo>
                  <a:pt x="3522786" y="2117790"/>
                </a:lnTo>
                <a:lnTo>
                  <a:pt x="3526064" y="2125947"/>
                </a:lnTo>
                <a:cubicBezTo>
                  <a:pt x="3527505" y="2128548"/>
                  <a:pt x="3529274" y="2130818"/>
                  <a:pt x="3531495" y="2132603"/>
                </a:cubicBezTo>
                <a:cubicBezTo>
                  <a:pt x="3522034" y="2161762"/>
                  <a:pt x="3533978" y="2187874"/>
                  <a:pt x="3533955" y="2218836"/>
                </a:cubicBezTo>
                <a:cubicBezTo>
                  <a:pt x="3517312" y="2233337"/>
                  <a:pt x="3542024" y="2285180"/>
                  <a:pt x="3559442" y="2291697"/>
                </a:cubicBezTo>
                <a:cubicBezTo>
                  <a:pt x="3544608" y="2292866"/>
                  <a:pt x="3567228" y="2330146"/>
                  <a:pt x="3568373" y="2340076"/>
                </a:cubicBezTo>
                <a:cubicBezTo>
                  <a:pt x="3568755" y="2343387"/>
                  <a:pt x="3566751" y="2343658"/>
                  <a:pt x="3560178" y="2338540"/>
                </a:cubicBezTo>
                <a:cubicBezTo>
                  <a:pt x="3562571" y="2349015"/>
                  <a:pt x="3555536" y="2360463"/>
                  <a:pt x="3548875" y="2354921"/>
                </a:cubicBezTo>
                <a:cubicBezTo>
                  <a:pt x="3564342" y="2386191"/>
                  <a:pt x="3553912" y="2434573"/>
                  <a:pt x="3562290" y="2470516"/>
                </a:cubicBezTo>
                <a:cubicBezTo>
                  <a:pt x="3548732" y="2491328"/>
                  <a:pt x="3561750" y="2479665"/>
                  <a:pt x="3560263" y="2500409"/>
                </a:cubicBezTo>
                <a:cubicBezTo>
                  <a:pt x="3573531" y="2493872"/>
                  <a:pt x="3554177" y="2525877"/>
                  <a:pt x="3569616" y="2525972"/>
                </a:cubicBezTo>
                <a:cubicBezTo>
                  <a:pt x="3568857" y="2529744"/>
                  <a:pt x="3567635" y="2533395"/>
                  <a:pt x="3566291" y="2537057"/>
                </a:cubicBezTo>
                <a:lnTo>
                  <a:pt x="3565595" y="2538979"/>
                </a:lnTo>
                <a:lnTo>
                  <a:pt x="3565471" y="2546483"/>
                </a:lnTo>
                <a:lnTo>
                  <a:pt x="3562111" y="2548822"/>
                </a:lnTo>
                <a:lnTo>
                  <a:pt x="3559542" y="2560277"/>
                </a:lnTo>
                <a:cubicBezTo>
                  <a:pt x="3559093" y="2564534"/>
                  <a:pt x="3559212" y="2569074"/>
                  <a:pt x="3560240" y="2574030"/>
                </a:cubicBezTo>
                <a:cubicBezTo>
                  <a:pt x="3567097" y="2585933"/>
                  <a:pt x="3560828" y="2605604"/>
                  <a:pt x="3562359" y="2622912"/>
                </a:cubicBezTo>
                <a:lnTo>
                  <a:pt x="3564740" y="2630748"/>
                </a:lnTo>
                <a:lnTo>
                  <a:pt x="3563214" y="2656947"/>
                </a:lnTo>
                <a:cubicBezTo>
                  <a:pt x="3563065" y="2664385"/>
                  <a:pt x="3563222" y="2672085"/>
                  <a:pt x="3563949" y="2680153"/>
                </a:cubicBezTo>
                <a:lnTo>
                  <a:pt x="3566383" y="2695058"/>
                </a:lnTo>
                <a:lnTo>
                  <a:pt x="3565385" y="2699075"/>
                </a:lnTo>
                <a:cubicBezTo>
                  <a:pt x="3565951" y="2705917"/>
                  <a:pt x="3570892" y="2714690"/>
                  <a:pt x="3565525" y="2714239"/>
                </a:cubicBezTo>
                <a:lnTo>
                  <a:pt x="3567847" y="2721812"/>
                </a:lnTo>
                <a:lnTo>
                  <a:pt x="3564077" y="2729693"/>
                </a:lnTo>
                <a:cubicBezTo>
                  <a:pt x="3563144" y="2730592"/>
                  <a:pt x="3562134" y="2731288"/>
                  <a:pt x="3561085" y="2731758"/>
                </a:cubicBezTo>
                <a:lnTo>
                  <a:pt x="3563149" y="2742418"/>
                </a:lnTo>
                <a:lnTo>
                  <a:pt x="3560661" y="2751437"/>
                </a:lnTo>
                <a:lnTo>
                  <a:pt x="3563126" y="2758989"/>
                </a:lnTo>
                <a:lnTo>
                  <a:pt x="3562876" y="2762207"/>
                </a:lnTo>
                <a:lnTo>
                  <a:pt x="3561866" y="2770236"/>
                </a:lnTo>
                <a:cubicBezTo>
                  <a:pt x="3561066" y="2774372"/>
                  <a:pt x="3560080" y="2779005"/>
                  <a:pt x="3559378" y="2784138"/>
                </a:cubicBezTo>
                <a:lnTo>
                  <a:pt x="3559178" y="2788436"/>
                </a:lnTo>
                <a:lnTo>
                  <a:pt x="3554648" y="2798068"/>
                </a:lnTo>
                <a:cubicBezTo>
                  <a:pt x="3551209" y="2805087"/>
                  <a:pt x="3548936" y="2810580"/>
                  <a:pt x="3551400" y="2816345"/>
                </a:cubicBezTo>
                <a:cubicBezTo>
                  <a:pt x="3547036" y="2826742"/>
                  <a:pt x="3533490" y="2834711"/>
                  <a:pt x="3538128" y="2849028"/>
                </a:cubicBezTo>
                <a:cubicBezTo>
                  <a:pt x="3531517" y="2845031"/>
                  <a:pt x="3538369" y="2865256"/>
                  <a:pt x="3532013" y="2868126"/>
                </a:cubicBezTo>
                <a:cubicBezTo>
                  <a:pt x="3526842" y="2869601"/>
                  <a:pt x="3527715" y="2876080"/>
                  <a:pt x="3526094" y="2881167"/>
                </a:cubicBezTo>
                <a:cubicBezTo>
                  <a:pt x="3520961" y="2885059"/>
                  <a:pt x="3517628" y="2910333"/>
                  <a:pt x="3518939" y="2918966"/>
                </a:cubicBezTo>
                <a:cubicBezTo>
                  <a:pt x="3525789" y="2943088"/>
                  <a:pt x="3505468" y="2964225"/>
                  <a:pt x="3510391" y="2983548"/>
                </a:cubicBezTo>
                <a:cubicBezTo>
                  <a:pt x="3510204" y="2988707"/>
                  <a:pt x="3509257" y="2993036"/>
                  <a:pt x="3507840" y="2996827"/>
                </a:cubicBezTo>
                <a:lnTo>
                  <a:pt x="3502741" y="3006379"/>
                </a:lnTo>
                <a:lnTo>
                  <a:pt x="3499028" y="3006971"/>
                </a:lnTo>
                <a:lnTo>
                  <a:pt x="3497157" y="3013976"/>
                </a:lnTo>
                <a:lnTo>
                  <a:pt x="3496053" y="3015450"/>
                </a:lnTo>
                <a:cubicBezTo>
                  <a:pt x="3493931" y="3018255"/>
                  <a:pt x="3491925" y="3021106"/>
                  <a:pt x="3490329" y="3024292"/>
                </a:cubicBezTo>
                <a:cubicBezTo>
                  <a:pt x="3504872" y="3031782"/>
                  <a:pt x="3479143" y="3052632"/>
                  <a:pt x="3493186" y="3052840"/>
                </a:cubicBezTo>
                <a:cubicBezTo>
                  <a:pt x="3486942" y="3071654"/>
                  <a:pt x="3501947" y="3066916"/>
                  <a:pt x="3484298" y="3080007"/>
                </a:cubicBezTo>
                <a:cubicBezTo>
                  <a:pt x="3483814" y="3117860"/>
                  <a:pt x="3462683" y="3158406"/>
                  <a:pt x="3469977" y="3195253"/>
                </a:cubicBezTo>
                <a:cubicBezTo>
                  <a:pt x="3464984" y="3186842"/>
                  <a:pt x="3455676" y="3194249"/>
                  <a:pt x="3455490" y="3205255"/>
                </a:cubicBezTo>
                <a:cubicBezTo>
                  <a:pt x="3435461" y="3173385"/>
                  <a:pt x="3464274" y="3257718"/>
                  <a:pt x="3445250" y="3249703"/>
                </a:cubicBezTo>
                <a:cubicBezTo>
                  <a:pt x="3460163" y="3264187"/>
                  <a:pt x="3471377" y="3324835"/>
                  <a:pt x="3452291" y="3330508"/>
                </a:cubicBezTo>
                <a:cubicBezTo>
                  <a:pt x="3445043" y="3359645"/>
                  <a:pt x="3450218" y="3389952"/>
                  <a:pt x="3434486" y="3412864"/>
                </a:cubicBezTo>
                <a:cubicBezTo>
                  <a:pt x="3436166" y="3415609"/>
                  <a:pt x="3437306" y="3418595"/>
                  <a:pt x="3438058" y="3421734"/>
                </a:cubicBezTo>
                <a:lnTo>
                  <a:pt x="3439245" y="3430986"/>
                </a:lnTo>
                <a:lnTo>
                  <a:pt x="3438541" y="3431897"/>
                </a:lnTo>
                <a:cubicBezTo>
                  <a:pt x="3436732" y="3436375"/>
                  <a:pt x="3436677" y="3439488"/>
                  <a:pt x="3437396" y="3441992"/>
                </a:cubicBezTo>
                <a:lnTo>
                  <a:pt x="3438843" y="3444647"/>
                </a:lnTo>
                <a:lnTo>
                  <a:pt x="3438591" y="3451712"/>
                </a:lnTo>
                <a:lnTo>
                  <a:pt x="3439527" y="3466008"/>
                </a:lnTo>
                <a:lnTo>
                  <a:pt x="3438357" y="3468331"/>
                </a:lnTo>
                <a:lnTo>
                  <a:pt x="3437674" y="3489343"/>
                </a:lnTo>
                <a:cubicBezTo>
                  <a:pt x="3437459" y="3489383"/>
                  <a:pt x="3437241" y="3489424"/>
                  <a:pt x="3437026" y="3489465"/>
                </a:cubicBezTo>
                <a:cubicBezTo>
                  <a:pt x="3435558" y="3490219"/>
                  <a:pt x="3434444" y="3491679"/>
                  <a:pt x="3434044" y="3494659"/>
                </a:cubicBezTo>
                <a:cubicBezTo>
                  <a:pt x="3425302" y="3487640"/>
                  <a:pt x="3430211" y="3495561"/>
                  <a:pt x="3429800" y="3504965"/>
                </a:cubicBezTo>
                <a:cubicBezTo>
                  <a:pt x="3416132" y="3496161"/>
                  <a:pt x="3420620" y="3524348"/>
                  <a:pt x="3412115" y="3526661"/>
                </a:cubicBezTo>
                <a:cubicBezTo>
                  <a:pt x="3412121" y="3533765"/>
                  <a:pt x="3411879" y="3541120"/>
                  <a:pt x="3411331" y="3548549"/>
                </a:cubicBezTo>
                <a:lnTo>
                  <a:pt x="3410824" y="3552872"/>
                </a:lnTo>
                <a:cubicBezTo>
                  <a:pt x="3410773" y="3552889"/>
                  <a:pt x="3410721" y="3552908"/>
                  <a:pt x="3410671" y="3552926"/>
                </a:cubicBezTo>
                <a:cubicBezTo>
                  <a:pt x="3410254" y="3553793"/>
                  <a:pt x="3409971" y="3555188"/>
                  <a:pt x="3409849" y="3557419"/>
                </a:cubicBezTo>
                <a:lnTo>
                  <a:pt x="3409902" y="3560756"/>
                </a:lnTo>
                <a:lnTo>
                  <a:pt x="3408918" y="3569144"/>
                </a:lnTo>
                <a:lnTo>
                  <a:pt x="3407623" y="3571810"/>
                </a:lnTo>
                <a:lnTo>
                  <a:pt x="3405729" y="3572549"/>
                </a:lnTo>
                <a:lnTo>
                  <a:pt x="3405835" y="3573359"/>
                </a:lnTo>
                <a:cubicBezTo>
                  <a:pt x="3408214" y="3579757"/>
                  <a:pt x="3412465" y="3582275"/>
                  <a:pt x="3399129" y="3587902"/>
                </a:cubicBezTo>
                <a:cubicBezTo>
                  <a:pt x="3402495" y="3602236"/>
                  <a:pt x="3394605" y="3603730"/>
                  <a:pt x="3389566" y="3621859"/>
                </a:cubicBezTo>
                <a:cubicBezTo>
                  <a:pt x="3393374" y="3630350"/>
                  <a:pt x="3390863" y="3636316"/>
                  <a:pt x="3386307" y="3641820"/>
                </a:cubicBezTo>
                <a:cubicBezTo>
                  <a:pt x="3386232" y="3660214"/>
                  <a:pt x="3378837" y="3675854"/>
                  <a:pt x="3374956" y="3695940"/>
                </a:cubicBezTo>
                <a:cubicBezTo>
                  <a:pt x="3378387" y="3718839"/>
                  <a:pt x="3365817" y="3728358"/>
                  <a:pt x="3361718" y="3749831"/>
                </a:cubicBezTo>
                <a:cubicBezTo>
                  <a:pt x="3370064" y="3770267"/>
                  <a:pt x="3350403" y="3763879"/>
                  <a:pt x="3344768" y="3774338"/>
                </a:cubicBezTo>
                <a:lnTo>
                  <a:pt x="3343985" y="3777418"/>
                </a:lnTo>
                <a:lnTo>
                  <a:pt x="3344520" y="3785849"/>
                </a:lnTo>
                <a:lnTo>
                  <a:pt x="3345162" y="3789023"/>
                </a:lnTo>
                <a:cubicBezTo>
                  <a:pt x="3345441" y="3791209"/>
                  <a:pt x="3345415" y="3792659"/>
                  <a:pt x="3345164" y="3793659"/>
                </a:cubicBezTo>
                <a:lnTo>
                  <a:pt x="3345024" y="3793774"/>
                </a:lnTo>
                <a:lnTo>
                  <a:pt x="3345300" y="3798119"/>
                </a:lnTo>
                <a:cubicBezTo>
                  <a:pt x="3346087" y="3805456"/>
                  <a:pt x="3347157" y="3812596"/>
                  <a:pt x="3348424" y="3819398"/>
                </a:cubicBezTo>
                <a:cubicBezTo>
                  <a:pt x="3340590" y="3825065"/>
                  <a:pt x="3349940" y="3850234"/>
                  <a:pt x="3335133" y="3847354"/>
                </a:cubicBezTo>
                <a:cubicBezTo>
                  <a:pt x="3336403" y="3856524"/>
                  <a:pt x="3342565" y="3862118"/>
                  <a:pt x="3332848" y="3858945"/>
                </a:cubicBezTo>
                <a:cubicBezTo>
                  <a:pt x="3332988" y="3861961"/>
                  <a:pt x="3332168" y="3863811"/>
                  <a:pt x="3330878" y="3865128"/>
                </a:cubicBezTo>
                <a:lnTo>
                  <a:pt x="3330273" y="3865510"/>
                </a:lnTo>
                <a:lnTo>
                  <a:pt x="3333337" y="3885908"/>
                </a:lnTo>
                <a:lnTo>
                  <a:pt x="3332616" y="3888608"/>
                </a:lnTo>
                <a:lnTo>
                  <a:pt x="3336057" y="3901916"/>
                </a:lnTo>
                <a:lnTo>
                  <a:pt x="3337066" y="3908785"/>
                </a:lnTo>
                <a:lnTo>
                  <a:pt x="3338940" y="3910739"/>
                </a:lnTo>
                <a:cubicBezTo>
                  <a:pt x="3340082" y="3912843"/>
                  <a:pt x="3340580" y="3915849"/>
                  <a:pt x="3339621" y="3920873"/>
                </a:cubicBezTo>
                <a:lnTo>
                  <a:pt x="3339102" y="3922032"/>
                </a:lnTo>
                <a:lnTo>
                  <a:pt x="3341891" y="3930408"/>
                </a:lnTo>
                <a:cubicBezTo>
                  <a:pt x="3343178" y="3933107"/>
                  <a:pt x="3344812" y="3935503"/>
                  <a:pt x="3346927" y="3937451"/>
                </a:cubicBezTo>
                <a:cubicBezTo>
                  <a:pt x="3335745" y="3965779"/>
                  <a:pt x="3346136" y="3992699"/>
                  <a:pt x="3344279" y="4023542"/>
                </a:cubicBezTo>
                <a:cubicBezTo>
                  <a:pt x="3347024" y="4058096"/>
                  <a:pt x="3350783" y="4081986"/>
                  <a:pt x="3351926" y="4104769"/>
                </a:cubicBezTo>
                <a:cubicBezTo>
                  <a:pt x="3353695" y="4115384"/>
                  <a:pt x="3359144" y="4193344"/>
                  <a:pt x="3352816" y="4187317"/>
                </a:cubicBezTo>
                <a:cubicBezTo>
                  <a:pt x="3366419" y="4219638"/>
                  <a:pt x="3351446" y="4239971"/>
                  <a:pt x="3357691" y="4276413"/>
                </a:cubicBezTo>
                <a:cubicBezTo>
                  <a:pt x="3342910" y="4296116"/>
                  <a:pt x="3356610" y="4285488"/>
                  <a:pt x="3353895" y="4306037"/>
                </a:cubicBezTo>
                <a:cubicBezTo>
                  <a:pt x="3367541" y="4300534"/>
                  <a:pt x="3346306" y="4330948"/>
                  <a:pt x="3361728" y="4332215"/>
                </a:cubicBezTo>
                <a:cubicBezTo>
                  <a:pt x="3360746" y="4335915"/>
                  <a:pt x="3359307" y="4339458"/>
                  <a:pt x="3357748" y="4343006"/>
                </a:cubicBezTo>
                <a:lnTo>
                  <a:pt x="3356941" y="4344866"/>
                </a:lnTo>
                <a:lnTo>
                  <a:pt x="3356370" y="4352332"/>
                </a:lnTo>
                <a:lnTo>
                  <a:pt x="3352876" y="4354407"/>
                </a:lnTo>
                <a:lnTo>
                  <a:pt x="3352683" y="4444689"/>
                </a:lnTo>
                <a:cubicBezTo>
                  <a:pt x="3355485" y="4452425"/>
                  <a:pt x="3356736" y="4477980"/>
                  <a:pt x="3352455" y="4483791"/>
                </a:cubicBezTo>
                <a:cubicBezTo>
                  <a:pt x="3351784" y="4489320"/>
                  <a:pt x="3353780" y="4495171"/>
                  <a:pt x="3349030" y="4498683"/>
                </a:cubicBezTo>
                <a:cubicBezTo>
                  <a:pt x="3346858" y="4510741"/>
                  <a:pt x="3341860" y="4538358"/>
                  <a:pt x="3339427" y="4556140"/>
                </a:cubicBezTo>
                <a:cubicBezTo>
                  <a:pt x="3342836" y="4560659"/>
                  <a:pt x="3341611" y="4566842"/>
                  <a:pt x="3339521" y="4574959"/>
                </a:cubicBezTo>
                <a:lnTo>
                  <a:pt x="3338246" y="4582576"/>
                </a:lnTo>
                <a:lnTo>
                  <a:pt x="3348539" y="4605460"/>
                </a:lnTo>
                <a:lnTo>
                  <a:pt x="3345760" y="4678575"/>
                </a:lnTo>
                <a:lnTo>
                  <a:pt x="3356250" y="4713574"/>
                </a:lnTo>
                <a:cubicBezTo>
                  <a:pt x="3358600" y="4727943"/>
                  <a:pt x="3359577" y="4741820"/>
                  <a:pt x="3361380" y="4755215"/>
                </a:cubicBezTo>
                <a:cubicBezTo>
                  <a:pt x="3363928" y="4785596"/>
                  <a:pt x="3347531" y="4766123"/>
                  <a:pt x="3361636" y="4803525"/>
                </a:cubicBezTo>
                <a:cubicBezTo>
                  <a:pt x="3356254" y="4807867"/>
                  <a:pt x="3356117" y="4812705"/>
                  <a:pt x="3358957" y="4820729"/>
                </a:cubicBezTo>
                <a:cubicBezTo>
                  <a:pt x="3359783" y="4835507"/>
                  <a:pt x="3345952" y="4834947"/>
                  <a:pt x="3354635" y="4849546"/>
                </a:cubicBezTo>
                <a:cubicBezTo>
                  <a:pt x="3350894" y="4848362"/>
                  <a:pt x="3350351" y="4855411"/>
                  <a:pt x="3349759" y="4861941"/>
                </a:cubicBezTo>
                <a:lnTo>
                  <a:pt x="3347368" y="4866228"/>
                </a:lnTo>
                <a:lnTo>
                  <a:pt x="3358408" y="4889535"/>
                </a:lnTo>
                <a:cubicBezTo>
                  <a:pt x="3373705" y="4931282"/>
                  <a:pt x="3382233" y="4982216"/>
                  <a:pt x="3393319" y="5017998"/>
                </a:cubicBezTo>
                <a:cubicBezTo>
                  <a:pt x="3368256" y="5040241"/>
                  <a:pt x="3392200" y="5029364"/>
                  <a:pt x="3389184" y="5055049"/>
                </a:cubicBezTo>
                <a:cubicBezTo>
                  <a:pt x="3413510" y="5050695"/>
                  <a:pt x="3377700" y="5085342"/>
                  <a:pt x="3405892" y="5089973"/>
                </a:cubicBezTo>
                <a:cubicBezTo>
                  <a:pt x="3404451" y="5094499"/>
                  <a:pt x="3402165" y="5098741"/>
                  <a:pt x="3399662" y="5102960"/>
                </a:cubicBezTo>
                <a:lnTo>
                  <a:pt x="3398363" y="5105176"/>
                </a:lnTo>
                <a:lnTo>
                  <a:pt x="3398026" y="5114590"/>
                </a:lnTo>
                <a:lnTo>
                  <a:pt x="3391859" y="5116550"/>
                </a:lnTo>
                <a:lnTo>
                  <a:pt x="3386999" y="5130226"/>
                </a:lnTo>
                <a:cubicBezTo>
                  <a:pt x="3386119" y="5135455"/>
                  <a:pt x="3386267" y="5141205"/>
                  <a:pt x="3388073" y="5147747"/>
                </a:cubicBezTo>
                <a:cubicBezTo>
                  <a:pt x="3400425" y="5164741"/>
                  <a:pt x="3388688" y="5187675"/>
                  <a:pt x="3391234" y="5209919"/>
                </a:cubicBezTo>
                <a:lnTo>
                  <a:pt x="3395469" y="5220481"/>
                </a:lnTo>
                <a:lnTo>
                  <a:pt x="3392518" y="5250830"/>
                </a:lnTo>
                <a:lnTo>
                  <a:pt x="3393800" y="5252877"/>
                </a:lnTo>
                <a:cubicBezTo>
                  <a:pt x="3393941" y="5258188"/>
                  <a:pt x="3392357" y="5268832"/>
                  <a:pt x="3393361" y="5282697"/>
                </a:cubicBezTo>
                <a:lnTo>
                  <a:pt x="3399825" y="5336059"/>
                </a:lnTo>
                <a:lnTo>
                  <a:pt x="3392824" y="5344884"/>
                </a:lnTo>
                <a:lnTo>
                  <a:pt x="3389277" y="5345998"/>
                </a:lnTo>
                <a:lnTo>
                  <a:pt x="3390946" y="5360636"/>
                </a:lnTo>
                <a:lnTo>
                  <a:pt x="3386366" y="5371486"/>
                </a:lnTo>
                <a:lnTo>
                  <a:pt x="3390662" y="5381496"/>
                </a:lnTo>
                <a:lnTo>
                  <a:pt x="3388199" y="5395290"/>
                </a:lnTo>
                <a:cubicBezTo>
                  <a:pt x="3386677" y="5400263"/>
                  <a:pt x="3384810" y="5405812"/>
                  <a:pt x="3383455" y="5412069"/>
                </a:cubicBezTo>
                <a:lnTo>
                  <a:pt x="3376345" y="5426008"/>
                </a:lnTo>
                <a:lnTo>
                  <a:pt x="3374012" y="5448470"/>
                </a:lnTo>
                <a:cubicBezTo>
                  <a:pt x="3372358" y="5465848"/>
                  <a:pt x="3370199" y="5482458"/>
                  <a:pt x="3365299" y="5498771"/>
                </a:cubicBezTo>
                <a:cubicBezTo>
                  <a:pt x="3368242" y="5512292"/>
                  <a:pt x="3368289" y="5524931"/>
                  <a:pt x="3358774" y="5536815"/>
                </a:cubicBezTo>
                <a:cubicBezTo>
                  <a:pt x="3355554" y="5573082"/>
                  <a:pt x="3364982" y="5582256"/>
                  <a:pt x="3352897" y="5604851"/>
                </a:cubicBezTo>
                <a:cubicBezTo>
                  <a:pt x="3357655" y="5611851"/>
                  <a:pt x="3360065" y="5616619"/>
                  <a:pt x="3360918" y="5620215"/>
                </a:cubicBezTo>
                <a:cubicBezTo>
                  <a:pt x="3363482" y="5631010"/>
                  <a:pt x="3352061" y="5631235"/>
                  <a:pt x="3348145" y="5649365"/>
                </a:cubicBezTo>
                <a:cubicBezTo>
                  <a:pt x="3342329" y="5668683"/>
                  <a:pt x="3336842" y="5635583"/>
                  <a:pt x="3334135" y="5654076"/>
                </a:cubicBezTo>
                <a:cubicBezTo>
                  <a:pt x="3338089" y="5673079"/>
                  <a:pt x="3320876" y="5674673"/>
                  <a:pt x="3326011" y="5694285"/>
                </a:cubicBezTo>
                <a:cubicBezTo>
                  <a:pt x="3339441" y="5687377"/>
                  <a:pt x="3320185" y="5735320"/>
                  <a:pt x="3331448" y="5735077"/>
                </a:cubicBezTo>
                <a:cubicBezTo>
                  <a:pt x="3313758" y="5754960"/>
                  <a:pt x="3333086" y="5760823"/>
                  <a:pt x="3326180" y="5784860"/>
                </a:cubicBezTo>
                <a:cubicBezTo>
                  <a:pt x="3319129" y="5796737"/>
                  <a:pt x="3317432" y="5804806"/>
                  <a:pt x="3323175" y="5814629"/>
                </a:cubicBezTo>
                <a:cubicBezTo>
                  <a:pt x="3289103" y="5869565"/>
                  <a:pt x="3319352" y="5845410"/>
                  <a:pt x="3303983" y="5894405"/>
                </a:cubicBezTo>
                <a:lnTo>
                  <a:pt x="3302615" y="5898375"/>
                </a:lnTo>
                <a:lnTo>
                  <a:pt x="3305988" y="5914019"/>
                </a:lnTo>
                <a:cubicBezTo>
                  <a:pt x="3306566" y="5914416"/>
                  <a:pt x="3307142" y="5914813"/>
                  <a:pt x="3307720" y="5915209"/>
                </a:cubicBezTo>
                <a:lnTo>
                  <a:pt x="3288942" y="5962966"/>
                </a:lnTo>
                <a:lnTo>
                  <a:pt x="3289995" y="5969791"/>
                </a:lnTo>
                <a:lnTo>
                  <a:pt x="3273219" y="6000303"/>
                </a:lnTo>
                <a:lnTo>
                  <a:pt x="3266971" y="6016394"/>
                </a:lnTo>
                <a:lnTo>
                  <a:pt x="3258268" y="6034498"/>
                </a:lnTo>
                <a:lnTo>
                  <a:pt x="3262376" y="6046147"/>
                </a:lnTo>
                <a:cubicBezTo>
                  <a:pt x="3269023" y="6073717"/>
                  <a:pt x="3250846" y="6118951"/>
                  <a:pt x="3274161" y="6127097"/>
                </a:cubicBezTo>
                <a:cubicBezTo>
                  <a:pt x="3261055" y="6140796"/>
                  <a:pt x="3284255" y="6151240"/>
                  <a:pt x="3287116" y="6165061"/>
                </a:cubicBezTo>
                <a:cubicBezTo>
                  <a:pt x="3278972" y="6176795"/>
                  <a:pt x="3286959" y="6181809"/>
                  <a:pt x="3289289" y="6191816"/>
                </a:cubicBezTo>
                <a:cubicBezTo>
                  <a:pt x="3284123" y="6196765"/>
                  <a:pt x="3284941" y="6205311"/>
                  <a:pt x="3291517" y="6207797"/>
                </a:cubicBezTo>
                <a:cubicBezTo>
                  <a:pt x="3306003" y="6202672"/>
                  <a:pt x="3300501" y="6232914"/>
                  <a:pt x="3310808" y="6234442"/>
                </a:cubicBezTo>
                <a:cubicBezTo>
                  <a:pt x="3314005" y="6251566"/>
                  <a:pt x="3305763" y="6327405"/>
                  <a:pt x="3322832" y="6339012"/>
                </a:cubicBezTo>
                <a:cubicBezTo>
                  <a:pt x="3332735" y="6373401"/>
                  <a:pt x="3309981" y="6425589"/>
                  <a:pt x="3311360" y="6440393"/>
                </a:cubicBezTo>
                <a:cubicBezTo>
                  <a:pt x="3282540" y="6457108"/>
                  <a:pt x="3365374" y="6523495"/>
                  <a:pt x="3370963" y="6586374"/>
                </a:cubicBezTo>
                <a:cubicBezTo>
                  <a:pt x="3368621" y="6595055"/>
                  <a:pt x="3368943" y="6599590"/>
                  <a:pt x="3375863" y="6601412"/>
                </a:cubicBezTo>
                <a:cubicBezTo>
                  <a:pt x="3380798" y="6617525"/>
                  <a:pt x="3389212" y="6649404"/>
                  <a:pt x="3400578" y="6683057"/>
                </a:cubicBezTo>
                <a:cubicBezTo>
                  <a:pt x="3408645" y="6705148"/>
                  <a:pt x="3410628" y="6805370"/>
                  <a:pt x="3417831" y="6852700"/>
                </a:cubicBezTo>
                <a:lnTo>
                  <a:pt x="3418926" y="6858000"/>
                </a:lnTo>
                <a:lnTo>
                  <a:pt x="0" y="6858000"/>
                </a:lnTo>
                <a:close/>
              </a:path>
            </a:pathLst>
          </a:custGeom>
        </p:spPr>
      </p:pic>
    </p:spTree>
    <p:extLst>
      <p:ext uri="{BB962C8B-B14F-4D97-AF65-F5344CB8AC3E}">
        <p14:creationId xmlns:p14="http://schemas.microsoft.com/office/powerpoint/2010/main" val="1130240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31EE9B-82AD-6DC9-392B-2291548834D8}"/>
              </a:ext>
            </a:extLst>
          </p:cNvPr>
          <p:cNvSpPr>
            <a:spLocks noGrp="1"/>
          </p:cNvSpPr>
          <p:nvPr>
            <p:ph type="title"/>
          </p:nvPr>
        </p:nvSpPr>
        <p:spPr>
          <a:xfrm>
            <a:off x="841248" y="334644"/>
            <a:ext cx="10509504" cy="1076914"/>
          </a:xfrm>
        </p:spPr>
        <p:txBody>
          <a:bodyPr vert="horz" lIns="91440" tIns="45720" rIns="91440" bIns="45720" rtlCol="0" anchor="ctr">
            <a:normAutofit/>
          </a:bodyPr>
          <a:lstStyle/>
          <a:p>
            <a:r>
              <a:rPr lang="en-US" sz="4000" kern="1200" dirty="0">
                <a:solidFill>
                  <a:schemeClr val="tx1"/>
                </a:solidFill>
                <a:latin typeface="+mj-lt"/>
                <a:ea typeface="+mj-ea"/>
                <a:cs typeface="+mj-cs"/>
              </a:rPr>
              <a:t>Overview of General Fund Expenses</a:t>
            </a:r>
          </a:p>
        </p:txBody>
      </p:sp>
      <p:sp>
        <p:nvSpPr>
          <p:cNvPr id="12" name="Rectangle 11">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27D53BE-396D-2B40-2269-A8A13EB6A951}"/>
              </a:ext>
            </a:extLst>
          </p:cNvPr>
          <p:cNvSpPr>
            <a:spLocks noGrp="1"/>
          </p:cNvSpPr>
          <p:nvPr>
            <p:ph sz="half" idx="1"/>
          </p:nvPr>
        </p:nvSpPr>
        <p:spPr>
          <a:xfrm>
            <a:off x="841248" y="1782778"/>
            <a:ext cx="4350767" cy="4490004"/>
          </a:xfrm>
        </p:spPr>
        <p:txBody>
          <a:bodyPr>
            <a:normAutofit fontScale="92500" lnSpcReduction="10000"/>
          </a:bodyPr>
          <a:lstStyle/>
          <a:p>
            <a:pPr marL="176022" indent="-176022" defTabSz="704088">
              <a:spcBef>
                <a:spcPts val="770"/>
              </a:spcBef>
            </a:pPr>
            <a:r>
              <a:rPr lang="en-US" sz="1700" kern="1200" dirty="0">
                <a:solidFill>
                  <a:schemeClr val="tx1"/>
                </a:solidFill>
                <a:latin typeface="+mn-lt"/>
                <a:ea typeface="+mn-ea"/>
                <a:cs typeface="+mn-cs"/>
              </a:rPr>
              <a:t>Increases in General Fund expenditures have been impacted in the following departments: Salary &amp; Benefits, Police &amp; Fire, Parks &amp; Recreation, Public Works, and Capital Expenditures.</a:t>
            </a:r>
          </a:p>
          <a:p>
            <a:pPr marL="176022" indent="-176022" defTabSz="704088">
              <a:spcBef>
                <a:spcPts val="770"/>
              </a:spcBef>
            </a:pPr>
            <a:r>
              <a:rPr lang="en-US" sz="1700" kern="1200" dirty="0">
                <a:solidFill>
                  <a:schemeClr val="tx1"/>
                </a:solidFill>
                <a:latin typeface="+mn-lt"/>
                <a:ea typeface="+mn-ea"/>
                <a:cs typeface="+mn-cs"/>
              </a:rPr>
              <a:t>Service levels will remain the same for police, fire, and waste/recycling collection in FY2024. </a:t>
            </a:r>
          </a:p>
          <a:p>
            <a:pPr marL="176022" indent="-176022" defTabSz="704088">
              <a:spcBef>
                <a:spcPts val="770"/>
              </a:spcBef>
            </a:pPr>
            <a:r>
              <a:rPr lang="en-US" sz="1700" kern="1200" dirty="0">
                <a:solidFill>
                  <a:schemeClr val="tx1"/>
                </a:solidFill>
                <a:latin typeface="+mn-lt"/>
                <a:ea typeface="+mn-ea"/>
                <a:cs typeface="+mn-cs"/>
              </a:rPr>
              <a:t>Police &amp; Fire protection remain the largest expenditures in the General Fund Budget.  The cost of contract services for these items has increased 20% since 2019. </a:t>
            </a:r>
          </a:p>
          <a:p>
            <a:pPr marL="176022" indent="-176022" defTabSz="704088">
              <a:spcBef>
                <a:spcPts val="770"/>
              </a:spcBef>
            </a:pPr>
            <a:r>
              <a:rPr lang="en-US" sz="1700" kern="1200" dirty="0">
                <a:solidFill>
                  <a:schemeClr val="tx1"/>
                </a:solidFill>
                <a:latin typeface="+mn-lt"/>
                <a:ea typeface="+mn-ea"/>
                <a:cs typeface="+mn-cs"/>
              </a:rPr>
              <a:t>Two new staff positions will be funded in the upcoming budget including a full-time finance officer, and part-time clerical position. </a:t>
            </a:r>
          </a:p>
          <a:p>
            <a:pPr marL="176022" indent="-176022" defTabSz="704088">
              <a:spcBef>
                <a:spcPts val="770"/>
              </a:spcBef>
            </a:pPr>
            <a:r>
              <a:rPr lang="en-US" sz="1700" kern="1200" dirty="0">
                <a:solidFill>
                  <a:schemeClr val="tx1"/>
                </a:solidFill>
                <a:latin typeface="+mn-lt"/>
                <a:ea typeface="+mn-ea"/>
                <a:cs typeface="+mn-cs"/>
              </a:rPr>
              <a:t>Major shift in this year’s budget is a 54% increase in funding for Capital improvement Projects.  Many projects placed on hold during the pandemic have been reprioritized and funded in FY2024. </a:t>
            </a:r>
            <a:endParaRPr lang="en-US" sz="1700" dirty="0"/>
          </a:p>
        </p:txBody>
      </p:sp>
      <p:graphicFrame>
        <p:nvGraphicFramePr>
          <p:cNvPr id="5" name="Content Placeholder 4">
            <a:extLst>
              <a:ext uri="{FF2B5EF4-FFF2-40B4-BE49-F238E27FC236}">
                <a16:creationId xmlns:a16="http://schemas.microsoft.com/office/drawing/2014/main" id="{7B34A089-887C-4A89-B0D5-A961D8E8F496}"/>
              </a:ext>
            </a:extLst>
          </p:cNvPr>
          <p:cNvGraphicFramePr>
            <a:graphicFrameLocks noGrp="1"/>
          </p:cNvGraphicFramePr>
          <p:nvPr>
            <p:ph sz="half" idx="2"/>
            <p:extLst>
              <p:ext uri="{D42A27DB-BD31-4B8C-83A1-F6EECF244321}">
                <p14:modId xmlns:p14="http://schemas.microsoft.com/office/powerpoint/2010/main" val="2315019637"/>
              </p:ext>
            </p:extLst>
          </p:nvPr>
        </p:nvGraphicFramePr>
        <p:xfrm>
          <a:off x="5584047" y="1737360"/>
          <a:ext cx="5763657" cy="45354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19283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hermal flask on park bench">
            <a:extLst>
              <a:ext uri="{FF2B5EF4-FFF2-40B4-BE49-F238E27FC236}">
                <a16:creationId xmlns:a16="http://schemas.microsoft.com/office/drawing/2014/main" id="{9DD8CBD9-A26B-426A-0823-60DC8DAEE3E4}"/>
              </a:ext>
            </a:extLst>
          </p:cNvPr>
          <p:cNvPicPr>
            <a:picLocks noChangeAspect="1"/>
          </p:cNvPicPr>
          <p:nvPr/>
        </p:nvPicPr>
        <p:blipFill rotWithShape="1">
          <a:blip r:embed="rId2">
            <a:extLst>
              <a:ext uri="{28A0092B-C50C-407E-A947-70E740481C1C}">
                <a14:useLocalDpi xmlns:a14="http://schemas.microsoft.com/office/drawing/2010/main" val="0"/>
              </a:ext>
            </a:extLst>
          </a:blip>
          <a:srcRect r="5882" b="-1"/>
          <a:stretch/>
        </p:blipFill>
        <p:spPr>
          <a:xfrm>
            <a:off x="1" y="10"/>
            <a:ext cx="9669642" cy="6857990"/>
          </a:xfrm>
          <a:prstGeom prst="rect">
            <a:avLst/>
          </a:prstGeom>
        </p:spPr>
      </p:pic>
      <p:sp>
        <p:nvSpPr>
          <p:cNvPr id="34" name="Rectangle 3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027539F-102D-B89C-5FD4-35AEB3686D75}"/>
              </a:ext>
            </a:extLst>
          </p:cNvPr>
          <p:cNvSpPr>
            <a:spLocks noGrp="1"/>
          </p:cNvSpPr>
          <p:nvPr>
            <p:ph type="title"/>
          </p:nvPr>
        </p:nvSpPr>
        <p:spPr>
          <a:xfrm>
            <a:off x="7133120" y="365125"/>
            <a:ext cx="4619169" cy="1388039"/>
          </a:xfrm>
        </p:spPr>
        <p:txBody>
          <a:bodyPr>
            <a:normAutofit/>
          </a:bodyPr>
          <a:lstStyle/>
          <a:p>
            <a:pPr algn="ctr"/>
            <a:r>
              <a:rPr lang="en-US" sz="2800" dirty="0"/>
              <a:t>Planned Capital Improvement Projects for FY2023-24</a:t>
            </a:r>
          </a:p>
        </p:txBody>
      </p:sp>
      <p:sp>
        <p:nvSpPr>
          <p:cNvPr id="3" name="Content Placeholder 2">
            <a:extLst>
              <a:ext uri="{FF2B5EF4-FFF2-40B4-BE49-F238E27FC236}">
                <a16:creationId xmlns:a16="http://schemas.microsoft.com/office/drawing/2014/main" id="{61064F68-576E-712B-6270-AC8CA9B3EC09}"/>
              </a:ext>
            </a:extLst>
          </p:cNvPr>
          <p:cNvSpPr>
            <a:spLocks noGrp="1"/>
          </p:cNvSpPr>
          <p:nvPr>
            <p:ph idx="1"/>
          </p:nvPr>
        </p:nvSpPr>
        <p:spPr>
          <a:xfrm>
            <a:off x="7510072" y="1753164"/>
            <a:ext cx="4482059" cy="4739711"/>
          </a:xfrm>
        </p:spPr>
        <p:txBody>
          <a:bodyPr>
            <a:normAutofit lnSpcReduction="10000"/>
          </a:bodyPr>
          <a:lstStyle/>
          <a:p>
            <a:pPr marL="0" indent="0">
              <a:buNone/>
            </a:pPr>
            <a:r>
              <a:rPr lang="en-US" sz="2000" u="sng" dirty="0"/>
              <a:t>McAdenville Greenway Park</a:t>
            </a:r>
          </a:p>
          <a:p>
            <a:r>
              <a:rPr lang="en-US" sz="2000" dirty="0"/>
              <a:t>Picnic shelter</a:t>
            </a:r>
          </a:p>
          <a:p>
            <a:r>
              <a:rPr lang="en-US" sz="2000" dirty="0"/>
              <a:t>Monument and directional signage</a:t>
            </a:r>
          </a:p>
          <a:p>
            <a:pPr marL="0" indent="0">
              <a:buNone/>
            </a:pPr>
            <a:r>
              <a:rPr lang="en-US" sz="2000" u="sng" dirty="0"/>
              <a:t>River Link Greenway</a:t>
            </a:r>
          </a:p>
          <a:p>
            <a:r>
              <a:rPr lang="en-US" sz="2000" dirty="0"/>
              <a:t>Design plans are 60% complete</a:t>
            </a:r>
          </a:p>
          <a:p>
            <a:r>
              <a:rPr lang="en-US" sz="2000" dirty="0"/>
              <a:t>CTT grant award received for $150K</a:t>
            </a:r>
          </a:p>
          <a:p>
            <a:r>
              <a:rPr lang="en-US" sz="2000" dirty="0"/>
              <a:t>2023 focus is securing additional grant funding for construction. Estimated construction cost will be $1 million.</a:t>
            </a:r>
          </a:p>
          <a:p>
            <a:pPr marL="0" indent="0">
              <a:buNone/>
            </a:pPr>
            <a:r>
              <a:rPr lang="en-US" sz="2000" u="sng" dirty="0"/>
              <a:t>Refurbish Town Assets</a:t>
            </a:r>
          </a:p>
          <a:p>
            <a:r>
              <a:rPr lang="en-US" sz="2000" dirty="0"/>
              <a:t>Upfit of lower level of Town Hall to accommodate expanded staff.</a:t>
            </a:r>
          </a:p>
          <a:p>
            <a:r>
              <a:rPr lang="en-US" sz="2000" dirty="0"/>
              <a:t>Interior improvements to Fire Station. </a:t>
            </a:r>
          </a:p>
        </p:txBody>
      </p:sp>
    </p:spTree>
    <p:extLst>
      <p:ext uri="{BB962C8B-B14F-4D97-AF65-F5344CB8AC3E}">
        <p14:creationId xmlns:p14="http://schemas.microsoft.com/office/powerpoint/2010/main" val="3087123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BD7927-90C8-5B06-A1AE-0004E151D3DF}"/>
              </a:ext>
            </a:extLst>
          </p:cNvPr>
          <p:cNvSpPr>
            <a:spLocks noGrp="1"/>
          </p:cNvSpPr>
          <p:nvPr>
            <p:ph type="title"/>
          </p:nvPr>
        </p:nvSpPr>
        <p:spPr>
          <a:xfrm>
            <a:off x="5235007" y="265723"/>
            <a:ext cx="6116390" cy="617415"/>
          </a:xfrm>
        </p:spPr>
        <p:txBody>
          <a:bodyPr anchor="b">
            <a:normAutofit/>
          </a:bodyPr>
          <a:lstStyle/>
          <a:p>
            <a:r>
              <a:rPr lang="en-US" sz="2800" b="1" u="sng" dirty="0"/>
              <a:t>Water &amp; Sewer Fund</a:t>
            </a:r>
          </a:p>
        </p:txBody>
      </p:sp>
      <p:sp>
        <p:nvSpPr>
          <p:cNvPr id="11" name="Oval 10">
            <a:extLst>
              <a:ext uri="{FF2B5EF4-FFF2-40B4-BE49-F238E27FC236}">
                <a16:creationId xmlns:a16="http://schemas.microsoft.com/office/drawing/2014/main" id="{94B34D4F-E340-4590-7714-194081B94C90}"/>
              </a:ext>
            </a:extLst>
          </p:cNvPr>
          <p:cNvSpPr/>
          <p:nvPr/>
        </p:nvSpPr>
        <p:spPr>
          <a:xfrm>
            <a:off x="1068130" y="1275070"/>
            <a:ext cx="3876165" cy="3876165"/>
          </a:xfrm>
          <a:prstGeom prst="ellipse">
            <a:avLst/>
          </a:prstGeom>
          <a:solidFill>
            <a:prstClr val="ltGray"/>
          </a:solidFill>
        </p:spPr>
      </p:sp>
      <p:sp>
        <p:nvSpPr>
          <p:cNvPr id="12" name="Partial Circle 11">
            <a:extLst>
              <a:ext uri="{FF2B5EF4-FFF2-40B4-BE49-F238E27FC236}">
                <a16:creationId xmlns:a16="http://schemas.microsoft.com/office/drawing/2014/main" id="{FCD92594-431E-5939-BAC0-0294C1DF0FF5}"/>
              </a:ext>
            </a:extLst>
          </p:cNvPr>
          <p:cNvSpPr/>
          <p:nvPr/>
        </p:nvSpPr>
        <p:spPr>
          <a:xfrm>
            <a:off x="1068130" y="1275070"/>
            <a:ext cx="3876165" cy="3876165"/>
          </a:xfrm>
          <a:prstGeom prst="pie">
            <a:avLst>
              <a:gd name="adj1" fmla="val 16200000"/>
              <a:gd name="adj2" fmla="val 5375434"/>
            </a:avLst>
          </a:prstGeom>
          <a:solidFill>
            <a:schemeClr val="accent1"/>
          </a:solidFill>
        </p:spPr>
      </p:sp>
      <p:sp>
        <p:nvSpPr>
          <p:cNvPr id="16" name="Oval 12">
            <a:extLst>
              <a:ext uri="{FF2B5EF4-FFF2-40B4-BE49-F238E27FC236}">
                <a16:creationId xmlns:a16="http://schemas.microsoft.com/office/drawing/2014/main" id="{FE303B49-03F7-15D6-B137-326B36EA13DF}"/>
              </a:ext>
            </a:extLst>
          </p:cNvPr>
          <p:cNvSpPr/>
          <p:nvPr/>
        </p:nvSpPr>
        <p:spPr>
          <a:xfrm>
            <a:off x="1358842" y="1565782"/>
            <a:ext cx="3259811" cy="3230153"/>
          </a:xfrm>
          <a:prstGeom prst="ellipse">
            <a:avLst/>
          </a:prstGeom>
          <a:solidFill>
            <a:prstClr val="white"/>
          </a:solidFill>
        </p:spPr>
      </p:sp>
      <p:pic>
        <p:nvPicPr>
          <p:cNvPr id="7" name="Graphic 6" descr="Person washing hands">
            <a:extLst>
              <a:ext uri="{FF2B5EF4-FFF2-40B4-BE49-F238E27FC236}">
                <a16:creationId xmlns:a16="http://schemas.microsoft.com/office/drawing/2014/main" id="{BA41363A-2767-F009-57A5-CCE2B31951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2348" y="2463909"/>
            <a:ext cx="2247729" cy="1498486"/>
          </a:xfrm>
          <a:prstGeom prst="rect">
            <a:avLst/>
          </a:prstGeom>
          <a:solidFill>
            <a:prstClr val="white"/>
          </a:solidFill>
        </p:spPr>
      </p:pic>
      <p:sp>
        <p:nvSpPr>
          <p:cNvPr id="18" name="Content Placeholder 2">
            <a:extLst>
              <a:ext uri="{FF2B5EF4-FFF2-40B4-BE49-F238E27FC236}">
                <a16:creationId xmlns:a16="http://schemas.microsoft.com/office/drawing/2014/main" id="{1BF03939-AF6C-25AB-C9E7-97F5BAC14897}"/>
              </a:ext>
            </a:extLst>
          </p:cNvPr>
          <p:cNvSpPr>
            <a:spLocks noGrp="1"/>
          </p:cNvSpPr>
          <p:nvPr>
            <p:ph idx="1"/>
          </p:nvPr>
        </p:nvSpPr>
        <p:spPr>
          <a:xfrm>
            <a:off x="5235007" y="976923"/>
            <a:ext cx="6624201" cy="5311909"/>
          </a:xfrm>
        </p:spPr>
        <p:txBody>
          <a:bodyPr anchor="t">
            <a:noAutofit/>
          </a:bodyPr>
          <a:lstStyle/>
          <a:p>
            <a:r>
              <a:rPr lang="en-US" sz="1600" dirty="0"/>
              <a:t>W&amp;S revenues are estimated to be $794,195 for FY2023-24.  (down $82K from FY2023)</a:t>
            </a:r>
          </a:p>
          <a:p>
            <a:r>
              <a:rPr lang="en-US" sz="1600" dirty="0"/>
              <a:t>Fund Balance reserves in the amount of $161,445 were needed to balance the budget.</a:t>
            </a:r>
          </a:p>
          <a:p>
            <a:r>
              <a:rPr lang="en-US" sz="1600" dirty="0"/>
              <a:t>Increase of 2% in water/sewer rates effective 7/1/2023.</a:t>
            </a:r>
          </a:p>
          <a:p>
            <a:pPr lvl="1">
              <a:buFont typeface="Wingdings" panose="05000000000000000000" pitchFamily="2" charset="2"/>
              <a:buChar char="Ø"/>
            </a:pPr>
            <a:r>
              <a:rPr lang="en-US" sz="1600" dirty="0"/>
              <a:t>Monthly minimum bill (2500 gal) $54.47 – Increase of $12.84/year</a:t>
            </a:r>
          </a:p>
          <a:p>
            <a:pPr lvl="1">
              <a:buFont typeface="Wingdings" panose="05000000000000000000" pitchFamily="2" charset="2"/>
              <a:buChar char="Ø"/>
            </a:pPr>
            <a:r>
              <a:rPr lang="en-US" sz="1600" dirty="0"/>
              <a:t>Monthly minimum bill (5000 gal) $99.25 – Increase of $24.00/year</a:t>
            </a:r>
          </a:p>
          <a:p>
            <a:r>
              <a:rPr lang="en-US" sz="1600" dirty="0"/>
              <a:t>Approved CIP for water/sewer projects totals approximately $17 million dollars</a:t>
            </a:r>
          </a:p>
          <a:p>
            <a:r>
              <a:rPr lang="en-US" sz="1600" dirty="0"/>
              <a:t>In July of 2020, the Viable Utility Reserve (VUR) program was established by the State Water Infrastructure Authority and the Local Government Commission to provide aid to at risk and distressed utilities in NC.  McAdenville qualified for the state VUR program in 2022 which provided opportunities for up to $15 million in grant funding for approved CIP projects.  </a:t>
            </a:r>
          </a:p>
          <a:p>
            <a:r>
              <a:rPr lang="en-US" sz="1600" dirty="0"/>
              <a:t>McAdenville submitted four applications in 2022 to DWI for various water &amp; sewer projects.  To date, two applications have been approved and awarded grant funding totaling just over $7 million dollars.</a:t>
            </a:r>
          </a:p>
          <a:p>
            <a:r>
              <a:rPr lang="en-US" sz="1600" dirty="0"/>
              <a:t>A system merger with the City of Gastonia/Two Rivers Utilities is still being evaluated.  </a:t>
            </a:r>
          </a:p>
        </p:txBody>
      </p:sp>
      <p:sp>
        <p:nvSpPr>
          <p:cNvPr id="15" name="Rectangle 14">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1923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2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3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6B488BC-E2DD-B0D3-D415-9078F8AE1FB1}"/>
              </a:ext>
            </a:extLst>
          </p:cNvPr>
          <p:cNvSpPr>
            <a:spLocks noGrp="1"/>
          </p:cNvSpPr>
          <p:nvPr>
            <p:ph type="title"/>
          </p:nvPr>
        </p:nvSpPr>
        <p:spPr>
          <a:xfrm>
            <a:off x="578888" y="1607868"/>
            <a:ext cx="2880828" cy="3071906"/>
          </a:xfrm>
        </p:spPr>
        <p:txBody>
          <a:bodyPr vert="horz" lIns="91440" tIns="45720" rIns="91440" bIns="45720" rtlCol="0" anchor="t">
            <a:normAutofit/>
          </a:bodyPr>
          <a:lstStyle/>
          <a:p>
            <a:r>
              <a:rPr lang="en-US" sz="3400" kern="1200">
                <a:solidFill>
                  <a:srgbClr val="FFFFFF"/>
                </a:solidFill>
                <a:latin typeface="+mj-lt"/>
                <a:ea typeface="+mj-ea"/>
                <a:cs typeface="+mj-cs"/>
              </a:rPr>
              <a:t>Water/Sewer</a:t>
            </a:r>
            <a:br>
              <a:rPr lang="en-US" sz="3400" kern="1200">
                <a:solidFill>
                  <a:srgbClr val="FFFFFF"/>
                </a:solidFill>
                <a:latin typeface="+mj-lt"/>
                <a:ea typeface="+mj-ea"/>
                <a:cs typeface="+mj-cs"/>
              </a:rPr>
            </a:br>
            <a:br>
              <a:rPr lang="en-US" sz="3400" kern="1200">
                <a:solidFill>
                  <a:srgbClr val="FFFFFF"/>
                </a:solidFill>
                <a:latin typeface="+mj-lt"/>
                <a:ea typeface="+mj-ea"/>
                <a:cs typeface="+mj-cs"/>
              </a:rPr>
            </a:br>
            <a:r>
              <a:rPr lang="en-US" sz="3400" kern="1200">
                <a:solidFill>
                  <a:srgbClr val="FFFFFF"/>
                </a:solidFill>
                <a:latin typeface="+mj-lt"/>
                <a:ea typeface="+mj-ea"/>
                <a:cs typeface="+mj-cs"/>
              </a:rPr>
              <a:t>Capital</a:t>
            </a:r>
            <a:br>
              <a:rPr lang="en-US" sz="3400" kern="1200">
                <a:solidFill>
                  <a:srgbClr val="FFFFFF"/>
                </a:solidFill>
                <a:latin typeface="+mj-lt"/>
                <a:ea typeface="+mj-ea"/>
                <a:cs typeface="+mj-cs"/>
              </a:rPr>
            </a:br>
            <a:r>
              <a:rPr lang="en-US" sz="3400" kern="1200">
                <a:solidFill>
                  <a:srgbClr val="FFFFFF"/>
                </a:solidFill>
                <a:latin typeface="+mj-lt"/>
                <a:ea typeface="+mj-ea"/>
                <a:cs typeface="+mj-cs"/>
              </a:rPr>
              <a:t>Improvement</a:t>
            </a:r>
            <a:br>
              <a:rPr lang="en-US" sz="3400" kern="1200">
                <a:solidFill>
                  <a:srgbClr val="FFFFFF"/>
                </a:solidFill>
                <a:latin typeface="+mj-lt"/>
                <a:ea typeface="+mj-ea"/>
                <a:cs typeface="+mj-cs"/>
              </a:rPr>
            </a:br>
            <a:r>
              <a:rPr lang="en-US" sz="3400" kern="1200">
                <a:solidFill>
                  <a:srgbClr val="FFFFFF"/>
                </a:solidFill>
                <a:latin typeface="+mj-lt"/>
                <a:ea typeface="+mj-ea"/>
                <a:cs typeface="+mj-cs"/>
              </a:rPr>
              <a:t>Projects</a:t>
            </a:r>
            <a:br>
              <a:rPr lang="en-US" sz="3400" kern="1200">
                <a:solidFill>
                  <a:srgbClr val="FFFFFF"/>
                </a:solidFill>
                <a:latin typeface="+mj-lt"/>
                <a:ea typeface="+mj-ea"/>
                <a:cs typeface="+mj-cs"/>
              </a:rPr>
            </a:br>
            <a:endParaRPr lang="en-US" sz="3400" kern="1200" dirty="0">
              <a:solidFill>
                <a:srgbClr val="FFFFFF"/>
              </a:solidFill>
              <a:latin typeface="+mj-lt"/>
              <a:ea typeface="+mj-ea"/>
              <a:cs typeface="+mj-cs"/>
            </a:endParaRPr>
          </a:p>
        </p:txBody>
      </p:sp>
      <p:graphicFrame>
        <p:nvGraphicFramePr>
          <p:cNvPr id="8" name="Content Placeholder 7">
            <a:extLst>
              <a:ext uri="{FF2B5EF4-FFF2-40B4-BE49-F238E27FC236}">
                <a16:creationId xmlns:a16="http://schemas.microsoft.com/office/drawing/2014/main" id="{B6CA8083-6FF8-0F7C-9B0C-E60580A4DD6B}"/>
              </a:ext>
            </a:extLst>
          </p:cNvPr>
          <p:cNvGraphicFramePr>
            <a:graphicFrameLocks noGrp="1"/>
          </p:cNvGraphicFramePr>
          <p:nvPr>
            <p:ph idx="1"/>
            <p:extLst>
              <p:ext uri="{D42A27DB-BD31-4B8C-83A1-F6EECF244321}">
                <p14:modId xmlns:p14="http://schemas.microsoft.com/office/powerpoint/2010/main" val="3394567030"/>
              </p:ext>
            </p:extLst>
          </p:nvPr>
        </p:nvGraphicFramePr>
        <p:xfrm>
          <a:off x="4502428" y="705231"/>
          <a:ext cx="7225748" cy="5447549"/>
        </p:xfrm>
        <a:graphic>
          <a:graphicData uri="http://schemas.openxmlformats.org/drawingml/2006/table">
            <a:tbl>
              <a:tblPr firstRow="1" bandRow="1"/>
              <a:tblGrid>
                <a:gridCol w="812435">
                  <a:extLst>
                    <a:ext uri="{9D8B030D-6E8A-4147-A177-3AD203B41FA5}">
                      <a16:colId xmlns:a16="http://schemas.microsoft.com/office/drawing/2014/main" val="431215265"/>
                    </a:ext>
                  </a:extLst>
                </a:gridCol>
                <a:gridCol w="812435">
                  <a:extLst>
                    <a:ext uri="{9D8B030D-6E8A-4147-A177-3AD203B41FA5}">
                      <a16:colId xmlns:a16="http://schemas.microsoft.com/office/drawing/2014/main" val="1339783624"/>
                    </a:ext>
                  </a:extLst>
                </a:gridCol>
                <a:gridCol w="812435">
                  <a:extLst>
                    <a:ext uri="{9D8B030D-6E8A-4147-A177-3AD203B41FA5}">
                      <a16:colId xmlns:a16="http://schemas.microsoft.com/office/drawing/2014/main" val="2520162777"/>
                    </a:ext>
                  </a:extLst>
                </a:gridCol>
                <a:gridCol w="812435">
                  <a:extLst>
                    <a:ext uri="{9D8B030D-6E8A-4147-A177-3AD203B41FA5}">
                      <a16:colId xmlns:a16="http://schemas.microsoft.com/office/drawing/2014/main" val="2233566997"/>
                    </a:ext>
                  </a:extLst>
                </a:gridCol>
                <a:gridCol w="812435">
                  <a:extLst>
                    <a:ext uri="{9D8B030D-6E8A-4147-A177-3AD203B41FA5}">
                      <a16:colId xmlns:a16="http://schemas.microsoft.com/office/drawing/2014/main" val="1256495956"/>
                    </a:ext>
                  </a:extLst>
                </a:gridCol>
                <a:gridCol w="1504854">
                  <a:extLst>
                    <a:ext uri="{9D8B030D-6E8A-4147-A177-3AD203B41FA5}">
                      <a16:colId xmlns:a16="http://schemas.microsoft.com/office/drawing/2014/main" val="522748237"/>
                    </a:ext>
                  </a:extLst>
                </a:gridCol>
                <a:gridCol w="1658719">
                  <a:extLst>
                    <a:ext uri="{9D8B030D-6E8A-4147-A177-3AD203B41FA5}">
                      <a16:colId xmlns:a16="http://schemas.microsoft.com/office/drawing/2014/main" val="586031595"/>
                    </a:ext>
                  </a:extLst>
                </a:gridCol>
              </a:tblGrid>
              <a:tr h="220277">
                <a:tc gridSpan="6">
                  <a:txBody>
                    <a:bodyPr/>
                    <a:lstStyle/>
                    <a:p>
                      <a:pPr algn="l" fontAlgn="b"/>
                      <a:r>
                        <a:rPr lang="en-US" sz="1100" b="1" i="0" u="sng" strike="noStrike">
                          <a:solidFill>
                            <a:srgbClr val="000000"/>
                          </a:solidFill>
                          <a:effectLst/>
                          <a:latin typeface="Calibri" panose="020F0502020204030204" pitchFamily="34" charset="0"/>
                        </a:rPr>
                        <a:t>Sewer Collection</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1830850668"/>
                  </a:ext>
                </a:extLst>
              </a:tr>
              <a:tr h="220277">
                <a:tc gridSpan="6">
                  <a:txBody>
                    <a:bodyPr/>
                    <a:lstStyle/>
                    <a:p>
                      <a:pPr algn="l" fontAlgn="b"/>
                      <a:r>
                        <a:rPr lang="en-US" sz="1100" b="0" i="0" u="none" strike="noStrike">
                          <a:solidFill>
                            <a:srgbClr val="000000"/>
                          </a:solidFill>
                          <a:effectLst/>
                          <a:latin typeface="Calibri" panose="020F0502020204030204" pitchFamily="34" charset="0"/>
                        </a:rPr>
                        <a:t>Pharr Line - Northern Section     (4)</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936481936"/>
                  </a:ext>
                </a:extLst>
              </a:tr>
              <a:tr h="220277">
                <a:tc gridSpan="6">
                  <a:txBody>
                    <a:bodyPr/>
                    <a:lstStyle/>
                    <a:p>
                      <a:pPr algn="l" fontAlgn="b"/>
                      <a:r>
                        <a:rPr lang="en-US" sz="1100" b="0" i="0" u="none" strike="noStrike" dirty="0">
                          <a:solidFill>
                            <a:srgbClr val="000000"/>
                          </a:solidFill>
                          <a:effectLst/>
                          <a:latin typeface="Calibri" panose="020F0502020204030204" pitchFamily="34" charset="0"/>
                        </a:rPr>
                        <a:t>Pharr Line - Southern Section     (4)</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 $            4,926,617.00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980614815"/>
                  </a:ext>
                </a:extLst>
              </a:tr>
              <a:tr h="220277">
                <a:tc gridSpan="6">
                  <a:txBody>
                    <a:bodyPr/>
                    <a:lstStyle/>
                    <a:p>
                      <a:pPr algn="l" fontAlgn="b"/>
                      <a:r>
                        <a:rPr lang="en-US" sz="1100" b="0" i="0" u="none" strike="noStrike" dirty="0">
                          <a:solidFill>
                            <a:srgbClr val="000000"/>
                          </a:solidFill>
                          <a:effectLst/>
                          <a:latin typeface="Calibri" panose="020F0502020204030204" pitchFamily="34" charset="0"/>
                        </a:rPr>
                        <a:t>Poplar Street &amp; Aviary Court      (4)</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37874855"/>
                  </a:ext>
                </a:extLst>
              </a:tr>
              <a:tr h="220277">
                <a:tc gridSpan="6">
                  <a:txBody>
                    <a:bodyPr/>
                    <a:lstStyle/>
                    <a:p>
                      <a:pPr algn="l" fontAlgn="b"/>
                      <a:r>
                        <a:rPr lang="en-US" sz="1100" b="0" i="0" u="none" strike="noStrike">
                          <a:solidFill>
                            <a:srgbClr val="000000"/>
                          </a:solidFill>
                          <a:effectLst/>
                          <a:latin typeface="Calibri" panose="020F0502020204030204" pitchFamily="34" charset="0"/>
                        </a:rPr>
                        <a:t>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3977941"/>
                  </a:ext>
                </a:extLst>
              </a:tr>
              <a:tr h="220277">
                <a:tc gridSpan="6">
                  <a:txBody>
                    <a:bodyPr/>
                    <a:lstStyle/>
                    <a:p>
                      <a:pPr algn="l" fontAlgn="b"/>
                      <a:r>
                        <a:rPr lang="en-US" sz="1100" b="1" i="0" u="sng" strike="noStrike">
                          <a:solidFill>
                            <a:srgbClr val="000000"/>
                          </a:solidFill>
                          <a:effectLst/>
                          <a:latin typeface="Calibri" panose="020F0502020204030204" pitchFamily="34" charset="0"/>
                        </a:rPr>
                        <a:t>Water Distribution</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1336325965"/>
                  </a:ext>
                </a:extLst>
              </a:tr>
              <a:tr h="220277">
                <a:tc gridSpan="6">
                  <a:txBody>
                    <a:bodyPr/>
                    <a:lstStyle/>
                    <a:p>
                      <a:pPr algn="l" fontAlgn="b"/>
                      <a:r>
                        <a:rPr lang="en-US" sz="1100" b="0" i="0" u="none" strike="noStrike">
                          <a:solidFill>
                            <a:srgbClr val="000000"/>
                          </a:solidFill>
                          <a:effectLst/>
                          <a:latin typeface="Calibri" panose="020F0502020204030204" pitchFamily="34" charset="0"/>
                        </a:rPr>
                        <a:t>McAdenville System - PRV Replacement     (1)</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 $                250,000.00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8626694"/>
                  </a:ext>
                </a:extLst>
              </a:tr>
              <a:tr h="220277">
                <a:tc gridSpan="6">
                  <a:txBody>
                    <a:bodyPr/>
                    <a:lstStyle/>
                    <a:p>
                      <a:pPr algn="l" fontAlgn="b"/>
                      <a:r>
                        <a:rPr lang="en-US" sz="1100" b="0" i="0" u="none" strike="noStrike">
                          <a:solidFill>
                            <a:srgbClr val="000000"/>
                          </a:solidFill>
                          <a:effectLst/>
                          <a:latin typeface="Calibri" panose="020F0502020204030204" pitchFamily="34" charset="0"/>
                        </a:rPr>
                        <a:t>Mockingbird Line - Abandon 2" &amp; reconnect customers    (5)</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 $                125,000.00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1419094"/>
                  </a:ext>
                </a:extLst>
              </a:tr>
              <a:tr h="220277">
                <a:tc gridSpan="6">
                  <a:txBody>
                    <a:bodyPr/>
                    <a:lstStyle/>
                    <a:p>
                      <a:pPr algn="l" fontAlgn="b"/>
                      <a:r>
                        <a:rPr lang="en-US" sz="1100" b="0" i="0" u="none" strike="noStrike">
                          <a:solidFill>
                            <a:srgbClr val="000000"/>
                          </a:solidFill>
                          <a:effectLst/>
                          <a:latin typeface="Calibri" panose="020F0502020204030204" pitchFamily="34" charset="0"/>
                        </a:rPr>
                        <a:t>Correct Cross-Connetion at Industrial Facilities     (2)</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extLst>
                  <a:ext uri="{0D108BD9-81ED-4DB2-BD59-A6C34878D82A}">
                    <a16:rowId xmlns:a16="http://schemas.microsoft.com/office/drawing/2014/main" val="2626395345"/>
                  </a:ext>
                </a:extLst>
              </a:tr>
              <a:tr h="220277">
                <a:tc gridSpan="6">
                  <a:txBody>
                    <a:bodyPr/>
                    <a:lstStyle/>
                    <a:p>
                      <a:pPr algn="l" fontAlgn="b"/>
                      <a:r>
                        <a:rPr lang="en-US" sz="1100" b="0" i="0" u="none" strike="noStrike">
                          <a:solidFill>
                            <a:srgbClr val="000000"/>
                          </a:solidFill>
                          <a:effectLst/>
                          <a:latin typeface="Calibri" panose="020F0502020204030204" pitchFamily="34" charset="0"/>
                        </a:rPr>
                        <a:t>Wesleyan Drive Interconnect     (2)</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 $            3,749,048.00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507108234"/>
                  </a:ext>
                </a:extLst>
              </a:tr>
              <a:tr h="220277">
                <a:tc gridSpan="6">
                  <a:txBody>
                    <a:bodyPr/>
                    <a:lstStyle/>
                    <a:p>
                      <a:pPr algn="l" fontAlgn="b"/>
                      <a:r>
                        <a:rPr lang="en-US" sz="1100" b="0" i="0" u="none" strike="noStrike">
                          <a:solidFill>
                            <a:srgbClr val="000000"/>
                          </a:solidFill>
                          <a:effectLst/>
                          <a:latin typeface="Calibri" panose="020F0502020204030204" pitchFamily="34" charset="0"/>
                        </a:rPr>
                        <a:t>Ford Drive &amp; Oak Drive - Line Replacement     (3)</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extLst>
                  <a:ext uri="{0D108BD9-81ED-4DB2-BD59-A6C34878D82A}">
                    <a16:rowId xmlns:a16="http://schemas.microsoft.com/office/drawing/2014/main" val="309257445"/>
                  </a:ext>
                </a:extLst>
              </a:tr>
              <a:tr h="220277">
                <a:tc gridSpan="6">
                  <a:txBody>
                    <a:bodyPr/>
                    <a:lstStyle/>
                    <a:p>
                      <a:pPr algn="l" fontAlgn="b"/>
                      <a:r>
                        <a:rPr lang="en-US" sz="1100" b="0" i="0" u="none" strike="noStrike">
                          <a:solidFill>
                            <a:srgbClr val="000000"/>
                          </a:solidFill>
                          <a:effectLst/>
                          <a:latin typeface="Calibri" panose="020F0502020204030204" pitchFamily="34" charset="0"/>
                        </a:rPr>
                        <a:t>Poplar Street &amp; Aviary Court - Line Replacement     (3)</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 $            3,269,750.00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392728227"/>
                  </a:ext>
                </a:extLst>
              </a:tr>
              <a:tr h="220277">
                <a:tc gridSpan="6">
                  <a:txBody>
                    <a:bodyPr/>
                    <a:lstStyle/>
                    <a:p>
                      <a:pPr algn="l" fontAlgn="b"/>
                      <a:r>
                        <a:rPr lang="en-US" sz="1100" b="0" i="0" u="none" strike="noStrike">
                          <a:solidFill>
                            <a:srgbClr val="000000"/>
                          </a:solidFill>
                          <a:effectLst/>
                          <a:latin typeface="Calibri" panose="020F0502020204030204" pitchFamily="34" charset="0"/>
                        </a:rPr>
                        <a:t>Pine Street &amp; Fir Street - Line Replacement     (3)</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615087120"/>
                  </a:ext>
                </a:extLst>
              </a:tr>
              <a:tr h="220277">
                <a:tc gridSpan="6">
                  <a:txBody>
                    <a:bodyPr/>
                    <a:lstStyle/>
                    <a:p>
                      <a:pPr algn="l" fontAlgn="b"/>
                      <a:r>
                        <a:rPr lang="en-US" sz="1100" b="0" i="0" u="none" strike="noStrike">
                          <a:solidFill>
                            <a:srgbClr val="000000"/>
                          </a:solidFill>
                          <a:effectLst/>
                          <a:latin typeface="Calibri" panose="020F0502020204030204" pitchFamily="34" charset="0"/>
                        </a:rPr>
                        <a:t>Main Street - New Extension     (4)</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23127816"/>
                  </a:ext>
                </a:extLst>
              </a:tr>
              <a:tr h="220277">
                <a:tc gridSpan="6">
                  <a:txBody>
                    <a:bodyPr/>
                    <a:lstStyle/>
                    <a:p>
                      <a:pPr algn="l" fontAlgn="b"/>
                      <a:r>
                        <a:rPr lang="en-US" sz="1100" b="0" i="0" u="none" strike="noStrike">
                          <a:solidFill>
                            <a:srgbClr val="000000"/>
                          </a:solidFill>
                          <a:effectLst/>
                          <a:latin typeface="Calibri" panose="020F0502020204030204" pitchFamily="34" charset="0"/>
                        </a:rPr>
                        <a:t>Hickory Grove Road - Line Replacement/Upsize     (4)</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 $            4,581,639.00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882974279"/>
                  </a:ext>
                </a:extLst>
              </a:tr>
              <a:tr h="220277">
                <a:tc gridSpan="6">
                  <a:txBody>
                    <a:bodyPr/>
                    <a:lstStyle/>
                    <a:p>
                      <a:pPr algn="l" fontAlgn="b"/>
                      <a:r>
                        <a:rPr lang="en-US" sz="1100" b="0" i="0" u="none" strike="noStrike">
                          <a:solidFill>
                            <a:srgbClr val="000000"/>
                          </a:solidFill>
                          <a:effectLst/>
                          <a:latin typeface="Calibri" panose="020F0502020204030204" pitchFamily="34" charset="0"/>
                        </a:rPr>
                        <a:t>Riverside Drive &amp; Rankin Road - Loop System     (4)</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9700685"/>
                  </a:ext>
                </a:extLst>
              </a:tr>
              <a:tr h="220277">
                <a:tc>
                  <a:txBody>
                    <a:bodyPr/>
                    <a:lstStyle/>
                    <a:p>
                      <a:pPr algn="l" fontAlgn="b"/>
                      <a:r>
                        <a:rPr lang="en-US" sz="1100" b="0" i="0" u="none" strike="noStrike">
                          <a:solidFill>
                            <a:srgbClr val="000000"/>
                          </a:solidFill>
                          <a:effectLst/>
                          <a:latin typeface="Calibri" panose="020F0502020204030204" pitchFamily="34" charset="0"/>
                        </a:rPr>
                        <a:t> </a:t>
                      </a:r>
                    </a:p>
                  </a:txBody>
                  <a:tcPr marL="7890" marR="7890" marT="789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7890" marR="7890" marT="789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7890" marR="7890" marT="789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7890" marR="7890" marT="789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7890" marR="7890" marT="789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Total: **</a:t>
                      </a:r>
                    </a:p>
                  </a:txBody>
                  <a:tcPr marL="7890" marR="7890" marT="789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16,902,054.00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8169289"/>
                  </a:ext>
                </a:extLst>
              </a:tr>
              <a:tr h="190589">
                <a:tc>
                  <a:txBody>
                    <a:bodyPr/>
                    <a:lstStyle/>
                    <a:p>
                      <a:pPr algn="l" fontAlgn="b"/>
                      <a:endParaRPr lang="en-US" sz="1100" b="0" i="0" u="none" strike="noStrike">
                        <a:solidFill>
                          <a:srgbClr val="000000"/>
                        </a:solidFill>
                        <a:effectLst/>
                        <a:latin typeface="Calibri" panose="020F0502020204030204" pitchFamily="34" charset="0"/>
                      </a:endParaRPr>
                    </a:p>
                  </a:txBody>
                  <a:tcPr marL="7890" marR="7890" marT="789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890" marR="7890" marT="789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890" marR="7890" marT="789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890" marR="7890" marT="789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890" marR="7890" marT="789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890" marR="7890" marT="789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890" marR="7890" marT="789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962834735"/>
                  </a:ext>
                </a:extLst>
              </a:tr>
              <a:tr h="220277">
                <a:tc gridSpan="6">
                  <a:txBody>
                    <a:bodyPr/>
                    <a:lstStyle/>
                    <a:p>
                      <a:pPr algn="l" fontAlgn="b"/>
                      <a:r>
                        <a:rPr lang="en-US" sz="1100" b="0" i="0" u="none" strike="noStrike">
                          <a:solidFill>
                            <a:srgbClr val="000000"/>
                          </a:solidFill>
                          <a:effectLst/>
                          <a:latin typeface="Calibri" panose="020F0502020204030204" pitchFamily="34" charset="0"/>
                        </a:rPr>
                        <a:t>(1) - Funded by W/S fund balance / Currently in Design</a:t>
                      </a:r>
                    </a:p>
                  </a:txBody>
                  <a:tcPr marL="7890" marR="7890" marT="789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7890" marR="7890" marT="7890" marB="0" anchor="b">
                    <a:lnL>
                      <a:noFill/>
                    </a:lnL>
                    <a:lnR>
                      <a:noFill/>
                    </a:lnR>
                    <a:lnT>
                      <a:noFill/>
                    </a:lnT>
                    <a:lnB>
                      <a:noFill/>
                    </a:lnB>
                  </a:tcPr>
                </a:tc>
                <a:extLst>
                  <a:ext uri="{0D108BD9-81ED-4DB2-BD59-A6C34878D82A}">
                    <a16:rowId xmlns:a16="http://schemas.microsoft.com/office/drawing/2014/main" val="875943564"/>
                  </a:ext>
                </a:extLst>
              </a:tr>
              <a:tr h="220277">
                <a:tc gridSpan="5">
                  <a:txBody>
                    <a:bodyPr/>
                    <a:lstStyle/>
                    <a:p>
                      <a:pPr algn="l" fontAlgn="b"/>
                      <a:r>
                        <a:rPr lang="en-US" sz="1100" b="0" i="0" u="none" strike="noStrike">
                          <a:solidFill>
                            <a:srgbClr val="000000"/>
                          </a:solidFill>
                          <a:effectLst/>
                          <a:latin typeface="Calibri" panose="020F0502020204030204" pitchFamily="34" charset="0"/>
                        </a:rPr>
                        <a:t>(2) - Grant Funded - Engineering Rpt in progress</a:t>
                      </a:r>
                    </a:p>
                  </a:txBody>
                  <a:tcPr marL="7890" marR="7890" marT="789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7890" marR="7890" marT="7890"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890" marR="7890" marT="7890" marB="0" anchor="b">
                    <a:lnL>
                      <a:noFill/>
                    </a:lnL>
                    <a:lnR>
                      <a:noFill/>
                    </a:lnR>
                    <a:lnT>
                      <a:noFill/>
                    </a:lnT>
                    <a:lnB>
                      <a:noFill/>
                    </a:lnB>
                  </a:tcPr>
                </a:tc>
                <a:extLst>
                  <a:ext uri="{0D108BD9-81ED-4DB2-BD59-A6C34878D82A}">
                    <a16:rowId xmlns:a16="http://schemas.microsoft.com/office/drawing/2014/main" val="824301879"/>
                  </a:ext>
                </a:extLst>
              </a:tr>
              <a:tr h="220277">
                <a:tc gridSpan="6">
                  <a:txBody>
                    <a:bodyPr/>
                    <a:lstStyle/>
                    <a:p>
                      <a:pPr algn="l" fontAlgn="b"/>
                      <a:r>
                        <a:rPr lang="en-US" sz="1100" b="0" i="0" u="none" strike="noStrike">
                          <a:solidFill>
                            <a:srgbClr val="000000"/>
                          </a:solidFill>
                          <a:effectLst/>
                          <a:latin typeface="Calibri" panose="020F0502020204030204" pitchFamily="34" charset="0"/>
                        </a:rPr>
                        <a:t>(3) - Grant Funded - Awaiting award notice from DWI</a:t>
                      </a:r>
                    </a:p>
                  </a:txBody>
                  <a:tcPr marL="7890" marR="7890" marT="789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7890" marR="7890" marT="7890" marB="0" anchor="b">
                    <a:lnL>
                      <a:noFill/>
                    </a:lnL>
                    <a:lnR>
                      <a:noFill/>
                    </a:lnR>
                    <a:lnT>
                      <a:noFill/>
                    </a:lnT>
                    <a:lnB>
                      <a:noFill/>
                    </a:lnB>
                  </a:tcPr>
                </a:tc>
                <a:extLst>
                  <a:ext uri="{0D108BD9-81ED-4DB2-BD59-A6C34878D82A}">
                    <a16:rowId xmlns:a16="http://schemas.microsoft.com/office/drawing/2014/main" val="561504222"/>
                  </a:ext>
                </a:extLst>
              </a:tr>
              <a:tr h="220277">
                <a:tc gridSpan="6">
                  <a:txBody>
                    <a:bodyPr/>
                    <a:lstStyle/>
                    <a:p>
                      <a:pPr algn="l" fontAlgn="b"/>
                      <a:r>
                        <a:rPr lang="en-US" sz="1100" b="0" i="0" u="none" strike="noStrike">
                          <a:solidFill>
                            <a:srgbClr val="000000"/>
                          </a:solidFill>
                          <a:effectLst/>
                          <a:latin typeface="Calibri" panose="020F0502020204030204" pitchFamily="34" charset="0"/>
                        </a:rPr>
                        <a:t>(4) - Projects being evaluated for future grant applications</a:t>
                      </a:r>
                    </a:p>
                  </a:txBody>
                  <a:tcPr marL="7890" marR="7890" marT="789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7890" marR="7890" marT="7890" marB="0" anchor="b">
                    <a:lnL>
                      <a:noFill/>
                    </a:lnL>
                    <a:lnR>
                      <a:noFill/>
                    </a:lnR>
                    <a:lnT>
                      <a:noFill/>
                    </a:lnT>
                    <a:lnB>
                      <a:noFill/>
                    </a:lnB>
                  </a:tcPr>
                </a:tc>
                <a:extLst>
                  <a:ext uri="{0D108BD9-81ED-4DB2-BD59-A6C34878D82A}">
                    <a16:rowId xmlns:a16="http://schemas.microsoft.com/office/drawing/2014/main" val="4089960786"/>
                  </a:ext>
                </a:extLst>
              </a:tr>
              <a:tr h="220277">
                <a:tc gridSpan="6">
                  <a:txBody>
                    <a:bodyPr/>
                    <a:lstStyle/>
                    <a:p>
                      <a:pPr algn="l" fontAlgn="b"/>
                      <a:r>
                        <a:rPr lang="en-US" sz="1100" b="0" i="0" u="none" strike="noStrike">
                          <a:solidFill>
                            <a:srgbClr val="000000"/>
                          </a:solidFill>
                          <a:effectLst/>
                          <a:latin typeface="Calibri" panose="020F0502020204030204" pitchFamily="34" charset="0"/>
                        </a:rPr>
                        <a:t>(5) - Project moved to FY2025 - Funded by W/S fund balance</a:t>
                      </a:r>
                    </a:p>
                  </a:txBody>
                  <a:tcPr marL="7890" marR="7890" marT="789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7890" marR="7890" marT="7890" marB="0" anchor="b">
                    <a:lnL>
                      <a:noFill/>
                    </a:lnL>
                    <a:lnR>
                      <a:noFill/>
                    </a:lnR>
                    <a:lnT>
                      <a:noFill/>
                    </a:lnT>
                    <a:lnB>
                      <a:noFill/>
                    </a:lnB>
                  </a:tcPr>
                </a:tc>
                <a:extLst>
                  <a:ext uri="{0D108BD9-81ED-4DB2-BD59-A6C34878D82A}">
                    <a16:rowId xmlns:a16="http://schemas.microsoft.com/office/drawing/2014/main" val="3914719243"/>
                  </a:ext>
                </a:extLst>
              </a:tr>
              <a:tr h="190589">
                <a:tc>
                  <a:txBody>
                    <a:bodyPr/>
                    <a:lstStyle/>
                    <a:p>
                      <a:pPr algn="l" fontAlgn="b"/>
                      <a:endParaRPr lang="en-US" sz="1100" b="0" i="0" u="none" strike="noStrike">
                        <a:solidFill>
                          <a:srgbClr val="000000"/>
                        </a:solidFill>
                        <a:effectLst/>
                        <a:latin typeface="Calibri" panose="020F0502020204030204" pitchFamily="34" charset="0"/>
                      </a:endParaRPr>
                    </a:p>
                  </a:txBody>
                  <a:tcPr marL="7890" marR="7890" marT="7890"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890" marR="7890" marT="7890"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890" marR="7890" marT="7890"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890" marR="7890" marT="7890"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890" marR="7890" marT="7890"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890" marR="7890" marT="7890"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890" marR="7890" marT="7890" marB="0" anchor="b">
                    <a:lnL>
                      <a:noFill/>
                    </a:lnL>
                    <a:lnR>
                      <a:noFill/>
                    </a:lnR>
                    <a:lnT>
                      <a:noFill/>
                    </a:lnT>
                    <a:lnB>
                      <a:noFill/>
                    </a:lnB>
                  </a:tcPr>
                </a:tc>
                <a:extLst>
                  <a:ext uri="{0D108BD9-81ED-4DB2-BD59-A6C34878D82A}">
                    <a16:rowId xmlns:a16="http://schemas.microsoft.com/office/drawing/2014/main" val="3950544073"/>
                  </a:ext>
                </a:extLst>
              </a:tr>
              <a:tr h="220277">
                <a:tc gridSpan="4">
                  <a:txBody>
                    <a:bodyPr/>
                    <a:lstStyle/>
                    <a:p>
                      <a:pPr algn="l" fontAlgn="b"/>
                      <a:r>
                        <a:rPr lang="en-US" sz="1100" b="0" i="0" u="none" strike="noStrike" dirty="0">
                          <a:solidFill>
                            <a:srgbClr val="000000"/>
                          </a:solidFill>
                          <a:effectLst/>
                          <a:latin typeface="Calibri" panose="020F0502020204030204" pitchFamily="34" charset="0"/>
                        </a:rPr>
                        <a:t>** Estimated cost and subject to change</a:t>
                      </a:r>
                    </a:p>
                  </a:txBody>
                  <a:tcPr marL="7890" marR="7890" marT="789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7890" marR="7890" marT="7890"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890" marR="7890" marT="789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890" marR="7890" marT="7890" marB="0" anchor="b">
                    <a:lnL>
                      <a:noFill/>
                    </a:lnL>
                    <a:lnR>
                      <a:noFill/>
                    </a:lnR>
                    <a:lnT>
                      <a:noFill/>
                    </a:lnT>
                    <a:lnB>
                      <a:noFill/>
                    </a:lnB>
                  </a:tcPr>
                </a:tc>
                <a:extLst>
                  <a:ext uri="{0D108BD9-81ED-4DB2-BD59-A6C34878D82A}">
                    <a16:rowId xmlns:a16="http://schemas.microsoft.com/office/drawing/2014/main" val="2434831471"/>
                  </a:ext>
                </a:extLst>
              </a:tr>
            </a:tbl>
          </a:graphicData>
        </a:graphic>
      </p:graphicFrame>
    </p:spTree>
    <p:extLst>
      <p:ext uri="{BB962C8B-B14F-4D97-AF65-F5344CB8AC3E}">
        <p14:creationId xmlns:p14="http://schemas.microsoft.com/office/powerpoint/2010/main" val="7316759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TM03457444[[fn=Basis]]</Template>
  <TotalTime>2127</TotalTime>
  <Words>1164</Words>
  <Application>Microsoft Office PowerPoint</Application>
  <PresentationFormat>Widescreen</PresentationFormat>
  <Paragraphs>110</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Wingdings</vt:lpstr>
      <vt:lpstr>Office Theme</vt:lpstr>
      <vt:lpstr>Proposed Budget Presentation Fiscal Year 2023 / 2024</vt:lpstr>
      <vt:lpstr>Fiscal Year 2023-24  effective July 1, 2023</vt:lpstr>
      <vt:lpstr>Breakout of General Fund Revenues</vt:lpstr>
      <vt:lpstr>PowerPoint Presentation</vt:lpstr>
      <vt:lpstr>How will the Revaluation impact my tax bill?</vt:lpstr>
      <vt:lpstr>Overview of General Fund Expenses</vt:lpstr>
      <vt:lpstr>Planned Capital Improvement Projects for FY2023-24</vt:lpstr>
      <vt:lpstr>Water &amp; Sewer Fund</vt:lpstr>
      <vt:lpstr>Water/Sewer  Capital Improvement Projects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Vincent Ginski</dc:creator>
  <cp:lastModifiedBy>Lesley Dellinger</cp:lastModifiedBy>
  <cp:revision>116</cp:revision>
  <cp:lastPrinted>2023-06-13T14:12:46Z</cp:lastPrinted>
  <dcterms:created xsi:type="dcterms:W3CDTF">2018-07-18T17:29:20Z</dcterms:created>
  <dcterms:modified xsi:type="dcterms:W3CDTF">2023-06-13T21:29:00Z</dcterms:modified>
</cp:coreProperties>
</file>