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handoutMasterIdLst>
    <p:handoutMasterId r:id="rId14"/>
  </p:handoutMasterIdLst>
  <p:sldIdLst>
    <p:sldId id="268" r:id="rId4"/>
    <p:sldId id="288" r:id="rId5"/>
    <p:sldId id="270" r:id="rId6"/>
    <p:sldId id="290" r:id="rId7"/>
    <p:sldId id="291" r:id="rId8"/>
    <p:sldId id="292" r:id="rId9"/>
    <p:sldId id="295" r:id="rId10"/>
    <p:sldId id="294" r:id="rId11"/>
    <p:sldId id="293" r:id="rId12"/>
    <p:sldId id="296" r:id="rId1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p:cViewPr varScale="1">
        <p:scale>
          <a:sx n="121" d="100"/>
          <a:sy n="121" d="100"/>
        </p:scale>
        <p:origin x="126" y="90"/>
      </p:cViewPr>
      <p:guideLst>
        <p:guide orient="horz" pos="2160"/>
        <p:guide pos="3840"/>
      </p:guideLst>
    </p:cSldViewPr>
  </p:slideViewPr>
  <p:notesTextViewPr>
    <p:cViewPr>
      <p:scale>
        <a:sx n="1" d="1"/>
        <a:sy n="1" d="1"/>
      </p:scale>
      <p:origin x="0" y="0"/>
    </p:cViewPr>
  </p:notesTextViewPr>
  <p:sorterViewPr>
    <p:cViewPr>
      <p:scale>
        <a:sx n="100" d="100"/>
        <a:sy n="100" d="100"/>
      </p:scale>
      <p:origin x="0" y="25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80530146776443"/>
          <c:y val="9.2616338203546977E-2"/>
          <c:w val="0.60578860679391611"/>
          <c:h val="0.8147673235929060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64-4114-A35C-6B18EC2BF53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64-4114-A35C-6B18EC2BF5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64-4114-A35C-6B18EC2BF5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64-4114-A35C-6B18EC2BF53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B64-4114-A35C-6B18EC2BF53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B64-4114-A35C-6B18EC2BF53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B64-4114-A35C-6B18EC2BF53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B64-4114-A35C-6B18EC2BF534}"/>
              </c:ext>
            </c:extLst>
          </c:dPt>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Sheet1!$A$1:$A$8</c:f>
              <c:strCache>
                <c:ptCount val="8"/>
                <c:pt idx="0">
                  <c:v>TAXES AD VALOREM</c:v>
                </c:pt>
                <c:pt idx="1">
                  <c:v>SALES TAX</c:v>
                </c:pt>
                <c:pt idx="2">
                  <c:v>UTILTIY FRANCHISE TAX</c:v>
                </c:pt>
                <c:pt idx="3">
                  <c:v>TAXES AUTO</c:v>
                </c:pt>
                <c:pt idx="4">
                  <c:v>POWELL BILL</c:v>
                </c:pt>
                <c:pt idx="5">
                  <c:v>CTT GRANT FUNDING</c:v>
                </c:pt>
                <c:pt idx="6">
                  <c:v>MISC FEES &amp; INTEREST</c:v>
                </c:pt>
                <c:pt idx="7">
                  <c:v>FUND BALANCE</c:v>
                </c:pt>
              </c:strCache>
            </c:strRef>
          </c:cat>
          <c:val>
            <c:numRef>
              <c:f>Sheet1!$B$1:$B$8</c:f>
              <c:numCache>
                <c:formatCode>_("$"* #,##0.00_);_("$"* \(#,##0.00\);_("$"* "-"??_);_(@_)</c:formatCode>
                <c:ptCount val="8"/>
                <c:pt idx="0">
                  <c:v>678000</c:v>
                </c:pt>
                <c:pt idx="1">
                  <c:v>200000</c:v>
                </c:pt>
                <c:pt idx="2">
                  <c:v>270000</c:v>
                </c:pt>
                <c:pt idx="3">
                  <c:v>35000</c:v>
                </c:pt>
                <c:pt idx="4">
                  <c:v>50000</c:v>
                </c:pt>
                <c:pt idx="5">
                  <c:v>150000</c:v>
                </c:pt>
                <c:pt idx="6">
                  <c:v>13500</c:v>
                </c:pt>
                <c:pt idx="7">
                  <c:v>53850</c:v>
                </c:pt>
              </c:numCache>
            </c:numRef>
          </c:val>
          <c:extLst>
            <c:ext xmlns:c16="http://schemas.microsoft.com/office/drawing/2014/chart" uri="{C3380CC4-5D6E-409C-BE32-E72D297353CC}">
              <c16:uniqueId val="{00000010-AB64-4114-A35C-6B18EC2BF53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4.2652450663534583E-2"/>
          <c:y val="6.6581457182353379E-2"/>
          <c:w val="0.29913966421473365"/>
          <c:h val="0.842939922511361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r>
              <a:rPr lang="en-US" sz="1600"/>
              <a:t>2023 Tax Comparison/Post Real Property Revaluation</a:t>
            </a:r>
          </a:p>
        </c:rich>
      </c:tx>
      <c:layout>
        <c:manualLayout>
          <c:xMode val="edge"/>
          <c:yMode val="edge"/>
          <c:x val="0.16020810177331102"/>
          <c:y val="3.2869988791891375E-2"/>
        </c:manualLayout>
      </c:layout>
      <c:overlay val="0"/>
      <c:spPr>
        <a:noFill/>
        <a:ln>
          <a:noFill/>
        </a:ln>
        <a:effectLst/>
      </c:spPr>
      <c:txPr>
        <a:bodyPr rot="0" spcFirstLastPara="1" vertOverflow="ellipsis" vert="horz" wrap="square" anchor="ctr" anchorCtr="1"/>
        <a:lstStyle/>
        <a:p>
          <a:pPr algn="ct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331760099494284"/>
          <c:y val="0.18279200566324996"/>
          <c:w val="0.7018741576221893"/>
          <c:h val="0.76797485922950204"/>
        </c:manualLayout>
      </c:layout>
      <c:barChart>
        <c:barDir val="bar"/>
        <c:grouping val="clustered"/>
        <c:varyColors val="0"/>
        <c:ser>
          <c:idx val="0"/>
          <c:order val="0"/>
          <c:tx>
            <c:strRef>
              <c:f>Sheet1!$B$1</c:f>
              <c:strCache>
                <c:ptCount val="1"/>
                <c:pt idx="0">
                  <c:v>Current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Belmont</c:v>
                </c:pt>
                <c:pt idx="1">
                  <c:v>Bessemer City</c:v>
                </c:pt>
                <c:pt idx="2">
                  <c:v>Cramerton</c:v>
                </c:pt>
                <c:pt idx="3">
                  <c:v>Dallas</c:v>
                </c:pt>
                <c:pt idx="4">
                  <c:v>Gastonia</c:v>
                </c:pt>
                <c:pt idx="5">
                  <c:v>Lowell</c:v>
                </c:pt>
                <c:pt idx="6">
                  <c:v>McAdenville</c:v>
                </c:pt>
                <c:pt idx="7">
                  <c:v>Mount Holly</c:v>
                </c:pt>
                <c:pt idx="8">
                  <c:v>Ranlo</c:v>
                </c:pt>
                <c:pt idx="9">
                  <c:v>Stanley</c:v>
                </c:pt>
              </c:strCache>
            </c:strRef>
          </c:cat>
          <c:val>
            <c:numRef>
              <c:f>Sheet1!$B$2:$B$11</c:f>
              <c:numCache>
                <c:formatCode>0.000</c:formatCode>
                <c:ptCount val="10"/>
                <c:pt idx="0">
                  <c:v>0.495</c:v>
                </c:pt>
                <c:pt idx="1">
                  <c:v>0.45</c:v>
                </c:pt>
                <c:pt idx="2">
                  <c:v>0.47499999999999998</c:v>
                </c:pt>
                <c:pt idx="3">
                  <c:v>0.42</c:v>
                </c:pt>
                <c:pt idx="4">
                  <c:v>0.52</c:v>
                </c:pt>
                <c:pt idx="5">
                  <c:v>0.49</c:v>
                </c:pt>
                <c:pt idx="6">
                  <c:v>0.39</c:v>
                </c:pt>
                <c:pt idx="7">
                  <c:v>0.48499999999999999</c:v>
                </c:pt>
                <c:pt idx="8">
                  <c:v>0.5</c:v>
                </c:pt>
                <c:pt idx="9">
                  <c:v>0.54</c:v>
                </c:pt>
              </c:numCache>
            </c:numRef>
          </c:val>
          <c:extLst>
            <c:ext xmlns:c16="http://schemas.microsoft.com/office/drawing/2014/chart" uri="{C3380CC4-5D6E-409C-BE32-E72D297353CC}">
              <c16:uniqueId val="{00000000-0431-4AF7-8CA1-D14B8BB9A2FE}"/>
            </c:ext>
          </c:extLst>
        </c:ser>
        <c:ser>
          <c:idx val="1"/>
          <c:order val="1"/>
          <c:tx>
            <c:strRef>
              <c:f>Sheet1!$C$1</c:f>
              <c:strCache>
                <c:ptCount val="1"/>
                <c:pt idx="0">
                  <c:v>Proposed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Belmont</c:v>
                </c:pt>
                <c:pt idx="1">
                  <c:v>Bessemer City</c:v>
                </c:pt>
                <c:pt idx="2">
                  <c:v>Cramerton</c:v>
                </c:pt>
                <c:pt idx="3">
                  <c:v>Dallas</c:v>
                </c:pt>
                <c:pt idx="4">
                  <c:v>Gastonia</c:v>
                </c:pt>
                <c:pt idx="5">
                  <c:v>Lowell</c:v>
                </c:pt>
                <c:pt idx="6">
                  <c:v>McAdenville</c:v>
                </c:pt>
                <c:pt idx="7">
                  <c:v>Mount Holly</c:v>
                </c:pt>
                <c:pt idx="8">
                  <c:v>Ranlo</c:v>
                </c:pt>
                <c:pt idx="9">
                  <c:v>Stanley</c:v>
                </c:pt>
              </c:strCache>
            </c:strRef>
          </c:cat>
          <c:val>
            <c:numRef>
              <c:f>Sheet1!$C$2:$C$11</c:f>
              <c:numCache>
                <c:formatCode>0.000</c:formatCode>
                <c:ptCount val="10"/>
                <c:pt idx="0">
                  <c:v>0.45500000000000002</c:v>
                </c:pt>
                <c:pt idx="1">
                  <c:v>0.45</c:v>
                </c:pt>
                <c:pt idx="2">
                  <c:v>0.44500000000000001</c:v>
                </c:pt>
                <c:pt idx="3">
                  <c:v>0.4</c:v>
                </c:pt>
                <c:pt idx="4">
                  <c:v>0.47</c:v>
                </c:pt>
                <c:pt idx="5">
                  <c:v>0.49</c:v>
                </c:pt>
                <c:pt idx="6">
                  <c:v>0.39</c:v>
                </c:pt>
                <c:pt idx="7">
                  <c:v>0.4</c:v>
                </c:pt>
                <c:pt idx="8">
                  <c:v>0.45</c:v>
                </c:pt>
                <c:pt idx="9">
                  <c:v>0.5</c:v>
                </c:pt>
              </c:numCache>
            </c:numRef>
          </c:val>
          <c:extLst>
            <c:ext xmlns:c16="http://schemas.microsoft.com/office/drawing/2014/chart" uri="{C3380CC4-5D6E-409C-BE32-E72D297353CC}">
              <c16:uniqueId val="{00000001-0431-4AF7-8CA1-D14B8BB9A2FE}"/>
            </c:ext>
          </c:extLst>
        </c:ser>
        <c:dLbls>
          <c:showLegendKey val="0"/>
          <c:showVal val="0"/>
          <c:showCatName val="0"/>
          <c:showSerName val="0"/>
          <c:showPercent val="0"/>
          <c:showBubbleSize val="0"/>
        </c:dLbls>
        <c:gapWidth val="182"/>
        <c:axId val="1873392704"/>
        <c:axId val="1873390304"/>
      </c:barChart>
      <c:catAx>
        <c:axId val="18733927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3390304"/>
        <c:crossesAt val="0"/>
        <c:auto val="1"/>
        <c:lblAlgn val="ctr"/>
        <c:lblOffset val="100"/>
        <c:noMultiLvlLbl val="0"/>
      </c:catAx>
      <c:valAx>
        <c:axId val="1873390304"/>
        <c:scaling>
          <c:orientation val="minMax"/>
        </c:scaling>
        <c:delete val="1"/>
        <c:axPos val="t"/>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crossAx val="1873392704"/>
        <c:crosses val="autoZero"/>
        <c:crossBetween val="between"/>
      </c:valAx>
      <c:spPr>
        <a:noFill/>
        <a:ln>
          <a:noFill/>
        </a:ln>
        <a:effectLst/>
      </c:spPr>
    </c:plotArea>
    <c:legend>
      <c:legendPos val="b"/>
      <c:layout>
        <c:manualLayout>
          <c:xMode val="edge"/>
          <c:yMode val="edge"/>
          <c:x val="0.36264009283706006"/>
          <c:y val="9.3270254562441465E-2"/>
          <c:w val="0.26127090196811453"/>
          <c:h val="4.452453162422420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Expenses by Department</a:t>
            </a:r>
          </a:p>
        </c:rich>
      </c:tx>
      <c:layout>
        <c:manualLayout>
          <c:xMode val="edge"/>
          <c:yMode val="edge"/>
          <c:x val="0.12569281537790261"/>
          <c:y val="9.999507393538455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9392302176421842E-2"/>
          <c:y val="0.2369221059976048"/>
          <c:w val="0.52672954725578569"/>
          <c:h val="0.64243291870943564"/>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8DE-4A58-AA2D-063DB4DEF5B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8DE-4A58-AA2D-063DB4DEF5B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8DE-4A58-AA2D-063DB4DEF5B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8DE-4A58-AA2D-063DB4DEF5B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8DE-4A58-AA2D-063DB4DEF5B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8DE-4A58-AA2D-063DB4DEF5B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C8DE-4A58-AA2D-063DB4DEF5B1}"/>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C8DE-4A58-AA2D-063DB4DEF5B1}"/>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C8DE-4A58-AA2D-063DB4DEF5B1}"/>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Expenses!$A$3:$A$11</c:f>
              <c:strCache>
                <c:ptCount val="9"/>
                <c:pt idx="0">
                  <c:v>Salary &amp; Benefits</c:v>
                </c:pt>
                <c:pt idx="1">
                  <c:v>Police &amp; Fire</c:v>
                </c:pt>
                <c:pt idx="2">
                  <c:v>Garbage / Recycling</c:v>
                </c:pt>
                <c:pt idx="3">
                  <c:v>Public Works</c:v>
                </c:pt>
                <c:pt idx="4">
                  <c:v>Parks &amp; Rec</c:v>
                </c:pt>
                <c:pt idx="5">
                  <c:v>Capital Improvements</c:v>
                </c:pt>
                <c:pt idx="6">
                  <c:v>General Government</c:v>
                </c:pt>
                <c:pt idx="7">
                  <c:v>Elected Officials</c:v>
                </c:pt>
                <c:pt idx="8">
                  <c:v>Professional  Services</c:v>
                </c:pt>
              </c:strCache>
            </c:strRef>
          </c:cat>
          <c:val>
            <c:numRef>
              <c:f>Expenses!$B$3:$B$11</c:f>
              <c:numCache>
                <c:formatCode>_("$"* #,##0.00_);_("$"* \(#,##0.00\);_("$"* "-"??_);_(@_)</c:formatCode>
                <c:ptCount val="9"/>
                <c:pt idx="0">
                  <c:v>240600</c:v>
                </c:pt>
                <c:pt idx="1">
                  <c:v>373250</c:v>
                </c:pt>
                <c:pt idx="2">
                  <c:v>100000</c:v>
                </c:pt>
                <c:pt idx="3">
                  <c:v>80000</c:v>
                </c:pt>
                <c:pt idx="4">
                  <c:v>100000</c:v>
                </c:pt>
                <c:pt idx="5">
                  <c:v>325000</c:v>
                </c:pt>
                <c:pt idx="6">
                  <c:v>109900</c:v>
                </c:pt>
                <c:pt idx="7">
                  <c:v>21600</c:v>
                </c:pt>
                <c:pt idx="8">
                  <c:v>100000</c:v>
                </c:pt>
              </c:numCache>
            </c:numRef>
          </c:val>
          <c:extLst>
            <c:ext xmlns:c16="http://schemas.microsoft.com/office/drawing/2014/chart" uri="{C3380CC4-5D6E-409C-BE32-E72D297353CC}">
              <c16:uniqueId val="{00000012-C8DE-4A58-AA2D-063DB4DEF5B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0017709595936228"/>
          <c:y val="0.12282173056687695"/>
          <c:w val="0.25707265929208523"/>
          <c:h val="0.7929268172535008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AF225-082A-4332-93B7-7CBFA8051901}"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A91A4F4D-ED4E-4158-B9D6-6B7DB1390857}">
      <dgm:prSet/>
      <dgm:spPr/>
      <dgm:t>
        <a:bodyPr/>
        <a:lstStyle/>
        <a:p>
          <a:r>
            <a:rPr lang="en-US"/>
            <a:t>General Fund:  $1,450,350</a:t>
          </a:r>
        </a:p>
      </dgm:t>
    </dgm:pt>
    <dgm:pt modelId="{7FDE8FE0-76F6-47D1-BB9E-ABCC5D5894DE}" type="parTrans" cxnId="{3A98C3BC-5AFE-4ABA-AEC2-FD523334197A}">
      <dgm:prSet/>
      <dgm:spPr/>
      <dgm:t>
        <a:bodyPr/>
        <a:lstStyle/>
        <a:p>
          <a:endParaRPr lang="en-US"/>
        </a:p>
      </dgm:t>
    </dgm:pt>
    <dgm:pt modelId="{573AB8B7-43F2-4306-BEC0-2BF197A735F2}" type="sibTrans" cxnId="{3A98C3BC-5AFE-4ABA-AEC2-FD523334197A}">
      <dgm:prSet/>
      <dgm:spPr/>
      <dgm:t>
        <a:bodyPr/>
        <a:lstStyle/>
        <a:p>
          <a:endParaRPr lang="en-US"/>
        </a:p>
      </dgm:t>
    </dgm:pt>
    <dgm:pt modelId="{98AD7FC4-F66F-4864-83A1-F5FA99CC6BDF}">
      <dgm:prSet/>
      <dgm:spPr/>
      <dgm:t>
        <a:bodyPr/>
        <a:lstStyle/>
        <a:p>
          <a:r>
            <a:rPr lang="en-US"/>
            <a:t>For services like residential garbage collection, public safety, and recreation facilities. </a:t>
          </a:r>
        </a:p>
      </dgm:t>
    </dgm:pt>
    <dgm:pt modelId="{86F62BA7-8286-4C90-A947-22930A0FBD3E}" type="parTrans" cxnId="{44F660F8-F48B-4D14-A95F-045952A0FB37}">
      <dgm:prSet/>
      <dgm:spPr/>
      <dgm:t>
        <a:bodyPr/>
        <a:lstStyle/>
        <a:p>
          <a:endParaRPr lang="en-US"/>
        </a:p>
      </dgm:t>
    </dgm:pt>
    <dgm:pt modelId="{818FB98F-6405-49B1-B4D7-654EF877FE14}" type="sibTrans" cxnId="{44F660F8-F48B-4D14-A95F-045952A0FB37}">
      <dgm:prSet/>
      <dgm:spPr/>
      <dgm:t>
        <a:bodyPr/>
        <a:lstStyle/>
        <a:p>
          <a:endParaRPr lang="en-US"/>
        </a:p>
      </dgm:t>
    </dgm:pt>
    <dgm:pt modelId="{FE22BB44-B65E-4CC2-89D7-599EBDFF208B}">
      <dgm:prSet/>
      <dgm:spPr/>
      <dgm:t>
        <a:bodyPr/>
        <a:lstStyle/>
        <a:p>
          <a:r>
            <a:rPr lang="en-US" i="1"/>
            <a:t>*Revenue primarily from property and other taxes.</a:t>
          </a:r>
          <a:endParaRPr lang="en-US"/>
        </a:p>
      </dgm:t>
    </dgm:pt>
    <dgm:pt modelId="{C2C77145-EE65-4DB9-9E1B-CBE9E2ACF0C8}" type="parTrans" cxnId="{8C75C477-0B26-4205-B6EE-4580BBD89E8E}">
      <dgm:prSet/>
      <dgm:spPr/>
      <dgm:t>
        <a:bodyPr/>
        <a:lstStyle/>
        <a:p>
          <a:endParaRPr lang="en-US"/>
        </a:p>
      </dgm:t>
    </dgm:pt>
    <dgm:pt modelId="{64901B01-7424-4F5B-AE75-0C83DA2AD730}" type="sibTrans" cxnId="{8C75C477-0B26-4205-B6EE-4580BBD89E8E}">
      <dgm:prSet/>
      <dgm:spPr/>
      <dgm:t>
        <a:bodyPr/>
        <a:lstStyle/>
        <a:p>
          <a:endParaRPr lang="en-US"/>
        </a:p>
      </dgm:t>
    </dgm:pt>
    <dgm:pt modelId="{4D28D8B0-364A-4F14-BD94-64A784AD84D2}">
      <dgm:prSet/>
      <dgm:spPr/>
      <dgm:t>
        <a:bodyPr/>
        <a:lstStyle/>
        <a:p>
          <a:r>
            <a:rPr lang="en-US"/>
            <a:t>Water &amp; Sewer Fund:  $794,195</a:t>
          </a:r>
        </a:p>
      </dgm:t>
    </dgm:pt>
    <dgm:pt modelId="{704D7397-3467-4BBD-8031-6FED55269B3B}" type="parTrans" cxnId="{7FBFC81E-5575-4938-A7A7-D5202CFCDCBE}">
      <dgm:prSet/>
      <dgm:spPr/>
      <dgm:t>
        <a:bodyPr/>
        <a:lstStyle/>
        <a:p>
          <a:endParaRPr lang="en-US"/>
        </a:p>
      </dgm:t>
    </dgm:pt>
    <dgm:pt modelId="{70E467FE-44BE-4EA8-9B4E-EA33969268E8}" type="sibTrans" cxnId="{7FBFC81E-5575-4938-A7A7-D5202CFCDCBE}">
      <dgm:prSet/>
      <dgm:spPr/>
      <dgm:t>
        <a:bodyPr/>
        <a:lstStyle/>
        <a:p>
          <a:endParaRPr lang="en-US"/>
        </a:p>
      </dgm:t>
    </dgm:pt>
    <dgm:pt modelId="{3F9D556D-1E7A-4665-AD5D-DD77F62F4F87}">
      <dgm:prSet/>
      <dgm:spPr/>
      <dgm:t>
        <a:bodyPr/>
        <a:lstStyle/>
        <a:p>
          <a:r>
            <a:rPr lang="en-US"/>
            <a:t>For water and sewer service, including system maintenance and improvements.</a:t>
          </a:r>
        </a:p>
      </dgm:t>
    </dgm:pt>
    <dgm:pt modelId="{5F6B0A23-A15D-40F2-BB71-E8D8C18450CA}" type="parTrans" cxnId="{5EDF94DF-AA11-4ABE-B14A-F1F5795F1346}">
      <dgm:prSet/>
      <dgm:spPr/>
      <dgm:t>
        <a:bodyPr/>
        <a:lstStyle/>
        <a:p>
          <a:endParaRPr lang="en-US"/>
        </a:p>
      </dgm:t>
    </dgm:pt>
    <dgm:pt modelId="{15992A6E-F4C7-4283-BA63-4780A767BF49}" type="sibTrans" cxnId="{5EDF94DF-AA11-4ABE-B14A-F1F5795F1346}">
      <dgm:prSet/>
      <dgm:spPr/>
      <dgm:t>
        <a:bodyPr/>
        <a:lstStyle/>
        <a:p>
          <a:endParaRPr lang="en-US"/>
        </a:p>
      </dgm:t>
    </dgm:pt>
    <dgm:pt modelId="{13E44523-6DB1-4AAC-9CF8-38C55CF1AF9B}">
      <dgm:prSet/>
      <dgm:spPr/>
      <dgm:t>
        <a:bodyPr/>
        <a:lstStyle/>
        <a:p>
          <a:r>
            <a:rPr lang="en-US"/>
            <a:t>*Revenue primarily from utility charges.</a:t>
          </a:r>
        </a:p>
      </dgm:t>
    </dgm:pt>
    <dgm:pt modelId="{DDB900E8-9707-437B-9540-4028981DD02E}" type="parTrans" cxnId="{04FB51EA-9940-4549-87EA-7478B7ECF779}">
      <dgm:prSet/>
      <dgm:spPr/>
      <dgm:t>
        <a:bodyPr/>
        <a:lstStyle/>
        <a:p>
          <a:endParaRPr lang="en-US"/>
        </a:p>
      </dgm:t>
    </dgm:pt>
    <dgm:pt modelId="{E51A92E8-ABF2-4E55-864C-7113574E6970}" type="sibTrans" cxnId="{04FB51EA-9940-4549-87EA-7478B7ECF779}">
      <dgm:prSet/>
      <dgm:spPr/>
      <dgm:t>
        <a:bodyPr/>
        <a:lstStyle/>
        <a:p>
          <a:endParaRPr lang="en-US"/>
        </a:p>
      </dgm:t>
    </dgm:pt>
    <dgm:pt modelId="{91D0F008-8AAD-4967-923E-6534F18124A1}">
      <dgm:prSet/>
      <dgm:spPr/>
      <dgm:t>
        <a:bodyPr/>
        <a:lstStyle/>
        <a:p>
          <a:r>
            <a:rPr lang="en-US"/>
            <a:t>Rates and Fees</a:t>
          </a:r>
        </a:p>
      </dgm:t>
    </dgm:pt>
    <dgm:pt modelId="{AE34A9FE-702F-49EC-ABDD-CB23D6F0F878}" type="parTrans" cxnId="{559E40DD-C619-4A94-AC31-69CD6C189A50}">
      <dgm:prSet/>
      <dgm:spPr/>
      <dgm:t>
        <a:bodyPr/>
        <a:lstStyle/>
        <a:p>
          <a:endParaRPr lang="en-US"/>
        </a:p>
      </dgm:t>
    </dgm:pt>
    <dgm:pt modelId="{9D63488F-7518-4674-9864-A91BC5D7FB54}" type="sibTrans" cxnId="{559E40DD-C619-4A94-AC31-69CD6C189A50}">
      <dgm:prSet/>
      <dgm:spPr/>
      <dgm:t>
        <a:bodyPr/>
        <a:lstStyle/>
        <a:p>
          <a:endParaRPr lang="en-US"/>
        </a:p>
      </dgm:t>
    </dgm:pt>
    <dgm:pt modelId="{C80F7DED-08D8-45AC-A3B7-616EB07A5A91}">
      <dgm:prSet/>
      <dgm:spPr/>
      <dgm:t>
        <a:bodyPr/>
        <a:lstStyle/>
        <a:p>
          <a:r>
            <a:rPr lang="en-US"/>
            <a:t>No Change to property tax rate of 39 cents per $100 of assessed value.</a:t>
          </a:r>
        </a:p>
      </dgm:t>
    </dgm:pt>
    <dgm:pt modelId="{694B8394-9E66-4D17-AA71-F09345648275}" type="parTrans" cxnId="{F52E008E-979E-41F8-BEAB-8A03566BE071}">
      <dgm:prSet/>
      <dgm:spPr/>
      <dgm:t>
        <a:bodyPr/>
        <a:lstStyle/>
        <a:p>
          <a:endParaRPr lang="en-US"/>
        </a:p>
      </dgm:t>
    </dgm:pt>
    <dgm:pt modelId="{AC8BB2C9-335B-4D41-AC7D-C7CB1C7A4179}" type="sibTrans" cxnId="{F52E008E-979E-41F8-BEAB-8A03566BE071}">
      <dgm:prSet/>
      <dgm:spPr/>
      <dgm:t>
        <a:bodyPr/>
        <a:lstStyle/>
        <a:p>
          <a:endParaRPr lang="en-US"/>
        </a:p>
      </dgm:t>
    </dgm:pt>
    <dgm:pt modelId="{9568C90E-2DE8-42F5-BBAB-7757A3923787}">
      <dgm:prSet/>
      <dgm:spPr/>
      <dgm:t>
        <a:bodyPr/>
        <a:lstStyle/>
        <a:p>
          <a:r>
            <a:rPr lang="en-US"/>
            <a:t>Increase to water and sewer rates of 2% each.</a:t>
          </a:r>
        </a:p>
      </dgm:t>
    </dgm:pt>
    <dgm:pt modelId="{687CA574-D08C-429D-94E5-4F12675AB798}" type="parTrans" cxnId="{9354FFF1-869B-473A-ACA7-4E96C668C805}">
      <dgm:prSet/>
      <dgm:spPr/>
      <dgm:t>
        <a:bodyPr/>
        <a:lstStyle/>
        <a:p>
          <a:endParaRPr lang="en-US"/>
        </a:p>
      </dgm:t>
    </dgm:pt>
    <dgm:pt modelId="{5580C971-F749-4463-A25F-FC781CDC2625}" type="sibTrans" cxnId="{9354FFF1-869B-473A-ACA7-4E96C668C805}">
      <dgm:prSet/>
      <dgm:spPr/>
      <dgm:t>
        <a:bodyPr/>
        <a:lstStyle/>
        <a:p>
          <a:endParaRPr lang="en-US"/>
        </a:p>
      </dgm:t>
    </dgm:pt>
    <dgm:pt modelId="{D8B5465A-FD16-4386-92D0-2D1781F450F8}" type="pres">
      <dgm:prSet presAssocID="{1EDAF225-082A-4332-93B7-7CBFA8051901}" presName="linear" presStyleCnt="0">
        <dgm:presLayoutVars>
          <dgm:dir/>
          <dgm:animLvl val="lvl"/>
          <dgm:resizeHandles val="exact"/>
        </dgm:presLayoutVars>
      </dgm:prSet>
      <dgm:spPr/>
    </dgm:pt>
    <dgm:pt modelId="{71A2ACB6-1D11-4043-8691-25D6D74C5014}" type="pres">
      <dgm:prSet presAssocID="{A91A4F4D-ED4E-4158-B9D6-6B7DB1390857}" presName="parentLin" presStyleCnt="0"/>
      <dgm:spPr/>
    </dgm:pt>
    <dgm:pt modelId="{5E0667A9-62E1-4566-AD3D-EAE17254E937}" type="pres">
      <dgm:prSet presAssocID="{A91A4F4D-ED4E-4158-B9D6-6B7DB1390857}" presName="parentLeftMargin" presStyleLbl="node1" presStyleIdx="0" presStyleCnt="3"/>
      <dgm:spPr/>
    </dgm:pt>
    <dgm:pt modelId="{4EC505D3-5A4A-453E-AFC5-75E08A3D079D}" type="pres">
      <dgm:prSet presAssocID="{A91A4F4D-ED4E-4158-B9D6-6B7DB1390857}" presName="parentText" presStyleLbl="node1" presStyleIdx="0" presStyleCnt="3">
        <dgm:presLayoutVars>
          <dgm:chMax val="0"/>
          <dgm:bulletEnabled val="1"/>
        </dgm:presLayoutVars>
      </dgm:prSet>
      <dgm:spPr/>
    </dgm:pt>
    <dgm:pt modelId="{43FC1434-D4FF-43BE-BB0E-0E392864091E}" type="pres">
      <dgm:prSet presAssocID="{A91A4F4D-ED4E-4158-B9D6-6B7DB1390857}" presName="negativeSpace" presStyleCnt="0"/>
      <dgm:spPr/>
    </dgm:pt>
    <dgm:pt modelId="{EAC8B780-14CD-431F-82C5-07A05CA3EED4}" type="pres">
      <dgm:prSet presAssocID="{A91A4F4D-ED4E-4158-B9D6-6B7DB1390857}" presName="childText" presStyleLbl="conFgAcc1" presStyleIdx="0" presStyleCnt="3">
        <dgm:presLayoutVars>
          <dgm:bulletEnabled val="1"/>
        </dgm:presLayoutVars>
      </dgm:prSet>
      <dgm:spPr/>
    </dgm:pt>
    <dgm:pt modelId="{DFD51AC7-E487-42F0-A8FC-C04D70122290}" type="pres">
      <dgm:prSet presAssocID="{573AB8B7-43F2-4306-BEC0-2BF197A735F2}" presName="spaceBetweenRectangles" presStyleCnt="0"/>
      <dgm:spPr/>
    </dgm:pt>
    <dgm:pt modelId="{1BC96248-1198-4746-8C82-9945EF6F339A}" type="pres">
      <dgm:prSet presAssocID="{4D28D8B0-364A-4F14-BD94-64A784AD84D2}" presName="parentLin" presStyleCnt="0"/>
      <dgm:spPr/>
    </dgm:pt>
    <dgm:pt modelId="{42A61716-A84B-41DC-BDC9-EBFBEDE8AF3B}" type="pres">
      <dgm:prSet presAssocID="{4D28D8B0-364A-4F14-BD94-64A784AD84D2}" presName="parentLeftMargin" presStyleLbl="node1" presStyleIdx="0" presStyleCnt="3"/>
      <dgm:spPr/>
    </dgm:pt>
    <dgm:pt modelId="{5B72341E-EA29-4F47-A9A6-048C47C412C5}" type="pres">
      <dgm:prSet presAssocID="{4D28D8B0-364A-4F14-BD94-64A784AD84D2}" presName="parentText" presStyleLbl="node1" presStyleIdx="1" presStyleCnt="3">
        <dgm:presLayoutVars>
          <dgm:chMax val="0"/>
          <dgm:bulletEnabled val="1"/>
        </dgm:presLayoutVars>
      </dgm:prSet>
      <dgm:spPr/>
    </dgm:pt>
    <dgm:pt modelId="{854E63A1-FA08-49D5-BD42-96056971F655}" type="pres">
      <dgm:prSet presAssocID="{4D28D8B0-364A-4F14-BD94-64A784AD84D2}" presName="negativeSpace" presStyleCnt="0"/>
      <dgm:spPr/>
    </dgm:pt>
    <dgm:pt modelId="{49FCA9EB-D06F-484C-8061-772030FE36BA}" type="pres">
      <dgm:prSet presAssocID="{4D28D8B0-364A-4F14-BD94-64A784AD84D2}" presName="childText" presStyleLbl="conFgAcc1" presStyleIdx="1" presStyleCnt="3">
        <dgm:presLayoutVars>
          <dgm:bulletEnabled val="1"/>
        </dgm:presLayoutVars>
      </dgm:prSet>
      <dgm:spPr/>
    </dgm:pt>
    <dgm:pt modelId="{2248F923-127E-46A4-85B6-43838272E303}" type="pres">
      <dgm:prSet presAssocID="{70E467FE-44BE-4EA8-9B4E-EA33969268E8}" presName="spaceBetweenRectangles" presStyleCnt="0"/>
      <dgm:spPr/>
    </dgm:pt>
    <dgm:pt modelId="{0EB81931-52DB-4E27-8BFF-57EC684296B9}" type="pres">
      <dgm:prSet presAssocID="{91D0F008-8AAD-4967-923E-6534F18124A1}" presName="parentLin" presStyleCnt="0"/>
      <dgm:spPr/>
    </dgm:pt>
    <dgm:pt modelId="{9C380C53-F46F-4176-89B1-02450DEB7DB8}" type="pres">
      <dgm:prSet presAssocID="{91D0F008-8AAD-4967-923E-6534F18124A1}" presName="parentLeftMargin" presStyleLbl="node1" presStyleIdx="1" presStyleCnt="3"/>
      <dgm:spPr/>
    </dgm:pt>
    <dgm:pt modelId="{D3BD503D-2B47-469E-BCB0-2D4B46003DB8}" type="pres">
      <dgm:prSet presAssocID="{91D0F008-8AAD-4967-923E-6534F18124A1}" presName="parentText" presStyleLbl="node1" presStyleIdx="2" presStyleCnt="3">
        <dgm:presLayoutVars>
          <dgm:chMax val="0"/>
          <dgm:bulletEnabled val="1"/>
        </dgm:presLayoutVars>
      </dgm:prSet>
      <dgm:spPr/>
    </dgm:pt>
    <dgm:pt modelId="{90037602-7418-4DC6-AE5A-93E955FEDD96}" type="pres">
      <dgm:prSet presAssocID="{91D0F008-8AAD-4967-923E-6534F18124A1}" presName="negativeSpace" presStyleCnt="0"/>
      <dgm:spPr/>
    </dgm:pt>
    <dgm:pt modelId="{ECA25607-EC99-48EC-95A1-0A63249B8C18}" type="pres">
      <dgm:prSet presAssocID="{91D0F008-8AAD-4967-923E-6534F18124A1}" presName="childText" presStyleLbl="conFgAcc1" presStyleIdx="2" presStyleCnt="3">
        <dgm:presLayoutVars>
          <dgm:bulletEnabled val="1"/>
        </dgm:presLayoutVars>
      </dgm:prSet>
      <dgm:spPr/>
    </dgm:pt>
  </dgm:ptLst>
  <dgm:cxnLst>
    <dgm:cxn modelId="{19C91F1C-88EB-42BC-925F-2EBFB575BDC5}" type="presOf" srcId="{9568C90E-2DE8-42F5-BBAB-7757A3923787}" destId="{ECA25607-EC99-48EC-95A1-0A63249B8C18}" srcOrd="0" destOrd="1" presId="urn:microsoft.com/office/officeart/2005/8/layout/list1"/>
    <dgm:cxn modelId="{7FBFC81E-5575-4938-A7A7-D5202CFCDCBE}" srcId="{1EDAF225-082A-4332-93B7-7CBFA8051901}" destId="{4D28D8B0-364A-4F14-BD94-64A784AD84D2}" srcOrd="1" destOrd="0" parTransId="{704D7397-3467-4BBD-8031-6FED55269B3B}" sibTransId="{70E467FE-44BE-4EA8-9B4E-EA33969268E8}"/>
    <dgm:cxn modelId="{403DFF2D-4877-4956-BA67-ECA644657A7C}" type="presOf" srcId="{91D0F008-8AAD-4967-923E-6534F18124A1}" destId="{D3BD503D-2B47-469E-BCB0-2D4B46003DB8}" srcOrd="1" destOrd="0" presId="urn:microsoft.com/office/officeart/2005/8/layout/list1"/>
    <dgm:cxn modelId="{778F7D3A-F983-4764-B681-0CD9BE449898}" type="presOf" srcId="{FE22BB44-B65E-4CC2-89D7-599EBDFF208B}" destId="{EAC8B780-14CD-431F-82C5-07A05CA3EED4}" srcOrd="0" destOrd="1" presId="urn:microsoft.com/office/officeart/2005/8/layout/list1"/>
    <dgm:cxn modelId="{BD694662-80A4-4424-B721-D6E40D598DF6}" type="presOf" srcId="{3F9D556D-1E7A-4665-AD5D-DD77F62F4F87}" destId="{49FCA9EB-D06F-484C-8061-772030FE36BA}" srcOrd="0" destOrd="0" presId="urn:microsoft.com/office/officeart/2005/8/layout/list1"/>
    <dgm:cxn modelId="{8885AD68-505D-4CEB-B341-ABE126FADD50}" type="presOf" srcId="{98AD7FC4-F66F-4864-83A1-F5FA99CC6BDF}" destId="{EAC8B780-14CD-431F-82C5-07A05CA3EED4}" srcOrd="0" destOrd="0" presId="urn:microsoft.com/office/officeart/2005/8/layout/list1"/>
    <dgm:cxn modelId="{836AFB75-47B7-429E-89C1-6F015E869AAE}" type="presOf" srcId="{A91A4F4D-ED4E-4158-B9D6-6B7DB1390857}" destId="{5E0667A9-62E1-4566-AD3D-EAE17254E937}" srcOrd="0" destOrd="0" presId="urn:microsoft.com/office/officeart/2005/8/layout/list1"/>
    <dgm:cxn modelId="{8C75C477-0B26-4205-B6EE-4580BBD89E8E}" srcId="{A91A4F4D-ED4E-4158-B9D6-6B7DB1390857}" destId="{FE22BB44-B65E-4CC2-89D7-599EBDFF208B}" srcOrd="1" destOrd="0" parTransId="{C2C77145-EE65-4DB9-9E1B-CBE9E2ACF0C8}" sibTransId="{64901B01-7424-4F5B-AE75-0C83DA2AD730}"/>
    <dgm:cxn modelId="{F52E008E-979E-41F8-BEAB-8A03566BE071}" srcId="{91D0F008-8AAD-4967-923E-6534F18124A1}" destId="{C80F7DED-08D8-45AC-A3B7-616EB07A5A91}" srcOrd="0" destOrd="0" parTransId="{694B8394-9E66-4D17-AA71-F09345648275}" sibTransId="{AC8BB2C9-335B-4D41-AC7D-C7CB1C7A4179}"/>
    <dgm:cxn modelId="{66A43C94-5BAB-407A-AB23-9D99C3B28577}" type="presOf" srcId="{A91A4F4D-ED4E-4158-B9D6-6B7DB1390857}" destId="{4EC505D3-5A4A-453E-AFC5-75E08A3D079D}" srcOrd="1" destOrd="0" presId="urn:microsoft.com/office/officeart/2005/8/layout/list1"/>
    <dgm:cxn modelId="{F456C697-74DD-484B-8B52-F4F96E66E5DE}" type="presOf" srcId="{1EDAF225-082A-4332-93B7-7CBFA8051901}" destId="{D8B5465A-FD16-4386-92D0-2D1781F450F8}" srcOrd="0" destOrd="0" presId="urn:microsoft.com/office/officeart/2005/8/layout/list1"/>
    <dgm:cxn modelId="{5753F7A7-B3E1-4B6A-8429-6E882CDD0D46}" type="presOf" srcId="{4D28D8B0-364A-4F14-BD94-64A784AD84D2}" destId="{42A61716-A84B-41DC-BDC9-EBFBEDE8AF3B}" srcOrd="0" destOrd="0" presId="urn:microsoft.com/office/officeart/2005/8/layout/list1"/>
    <dgm:cxn modelId="{3A98C3BC-5AFE-4ABA-AEC2-FD523334197A}" srcId="{1EDAF225-082A-4332-93B7-7CBFA8051901}" destId="{A91A4F4D-ED4E-4158-B9D6-6B7DB1390857}" srcOrd="0" destOrd="0" parTransId="{7FDE8FE0-76F6-47D1-BB9E-ABCC5D5894DE}" sibTransId="{573AB8B7-43F2-4306-BEC0-2BF197A735F2}"/>
    <dgm:cxn modelId="{559E40DD-C619-4A94-AC31-69CD6C189A50}" srcId="{1EDAF225-082A-4332-93B7-7CBFA8051901}" destId="{91D0F008-8AAD-4967-923E-6534F18124A1}" srcOrd="2" destOrd="0" parTransId="{AE34A9FE-702F-49EC-ABDD-CB23D6F0F878}" sibTransId="{9D63488F-7518-4674-9864-A91BC5D7FB54}"/>
    <dgm:cxn modelId="{5EDF94DF-AA11-4ABE-B14A-F1F5795F1346}" srcId="{4D28D8B0-364A-4F14-BD94-64A784AD84D2}" destId="{3F9D556D-1E7A-4665-AD5D-DD77F62F4F87}" srcOrd="0" destOrd="0" parTransId="{5F6B0A23-A15D-40F2-BB71-E8D8C18450CA}" sibTransId="{15992A6E-F4C7-4283-BA63-4780A767BF49}"/>
    <dgm:cxn modelId="{C65D5EE5-2F54-46EE-B23B-433FB0850897}" type="presOf" srcId="{91D0F008-8AAD-4967-923E-6534F18124A1}" destId="{9C380C53-F46F-4176-89B1-02450DEB7DB8}" srcOrd="0" destOrd="0" presId="urn:microsoft.com/office/officeart/2005/8/layout/list1"/>
    <dgm:cxn modelId="{04FB51EA-9940-4549-87EA-7478B7ECF779}" srcId="{4D28D8B0-364A-4F14-BD94-64A784AD84D2}" destId="{13E44523-6DB1-4AAC-9CF8-38C55CF1AF9B}" srcOrd="1" destOrd="0" parTransId="{DDB900E8-9707-437B-9540-4028981DD02E}" sibTransId="{E51A92E8-ABF2-4E55-864C-7113574E6970}"/>
    <dgm:cxn modelId="{9354FFF1-869B-473A-ACA7-4E96C668C805}" srcId="{91D0F008-8AAD-4967-923E-6534F18124A1}" destId="{9568C90E-2DE8-42F5-BBAB-7757A3923787}" srcOrd="1" destOrd="0" parTransId="{687CA574-D08C-429D-94E5-4F12675AB798}" sibTransId="{5580C971-F749-4463-A25F-FC781CDC2625}"/>
    <dgm:cxn modelId="{4C20E5F5-5757-4626-9AAC-7AEA99F11BE3}" type="presOf" srcId="{C80F7DED-08D8-45AC-A3B7-616EB07A5A91}" destId="{ECA25607-EC99-48EC-95A1-0A63249B8C18}" srcOrd="0" destOrd="0" presId="urn:microsoft.com/office/officeart/2005/8/layout/list1"/>
    <dgm:cxn modelId="{2033F7F5-5895-4EE2-BFFF-767EEA27217F}" type="presOf" srcId="{13E44523-6DB1-4AAC-9CF8-38C55CF1AF9B}" destId="{49FCA9EB-D06F-484C-8061-772030FE36BA}" srcOrd="0" destOrd="1" presId="urn:microsoft.com/office/officeart/2005/8/layout/list1"/>
    <dgm:cxn modelId="{44F660F8-F48B-4D14-A95F-045952A0FB37}" srcId="{A91A4F4D-ED4E-4158-B9D6-6B7DB1390857}" destId="{98AD7FC4-F66F-4864-83A1-F5FA99CC6BDF}" srcOrd="0" destOrd="0" parTransId="{86F62BA7-8286-4C90-A947-22930A0FBD3E}" sibTransId="{818FB98F-6405-49B1-B4D7-654EF877FE14}"/>
    <dgm:cxn modelId="{690F83FB-853D-4C24-A0A3-E56621F83015}" type="presOf" srcId="{4D28D8B0-364A-4F14-BD94-64A784AD84D2}" destId="{5B72341E-EA29-4F47-A9A6-048C47C412C5}" srcOrd="1" destOrd="0" presId="urn:microsoft.com/office/officeart/2005/8/layout/list1"/>
    <dgm:cxn modelId="{4D1B6B30-C470-43AF-AC8C-FC5D26CBFB7A}" type="presParOf" srcId="{D8B5465A-FD16-4386-92D0-2D1781F450F8}" destId="{71A2ACB6-1D11-4043-8691-25D6D74C5014}" srcOrd="0" destOrd="0" presId="urn:microsoft.com/office/officeart/2005/8/layout/list1"/>
    <dgm:cxn modelId="{18CF4B20-55F6-4C0F-B34D-935613A4398A}" type="presParOf" srcId="{71A2ACB6-1D11-4043-8691-25D6D74C5014}" destId="{5E0667A9-62E1-4566-AD3D-EAE17254E937}" srcOrd="0" destOrd="0" presId="urn:microsoft.com/office/officeart/2005/8/layout/list1"/>
    <dgm:cxn modelId="{FE10DA8E-CA54-42BF-9CD2-76E1907804E5}" type="presParOf" srcId="{71A2ACB6-1D11-4043-8691-25D6D74C5014}" destId="{4EC505D3-5A4A-453E-AFC5-75E08A3D079D}" srcOrd="1" destOrd="0" presId="urn:microsoft.com/office/officeart/2005/8/layout/list1"/>
    <dgm:cxn modelId="{8120460A-2AD5-4B03-A8C1-1D3CA12177D0}" type="presParOf" srcId="{D8B5465A-FD16-4386-92D0-2D1781F450F8}" destId="{43FC1434-D4FF-43BE-BB0E-0E392864091E}" srcOrd="1" destOrd="0" presId="urn:microsoft.com/office/officeart/2005/8/layout/list1"/>
    <dgm:cxn modelId="{DD5EAE71-1390-44FE-900A-4C76B31D63D7}" type="presParOf" srcId="{D8B5465A-FD16-4386-92D0-2D1781F450F8}" destId="{EAC8B780-14CD-431F-82C5-07A05CA3EED4}" srcOrd="2" destOrd="0" presId="urn:microsoft.com/office/officeart/2005/8/layout/list1"/>
    <dgm:cxn modelId="{105E092B-05E0-4CA4-B9A3-2FCD1B20B09A}" type="presParOf" srcId="{D8B5465A-FD16-4386-92D0-2D1781F450F8}" destId="{DFD51AC7-E487-42F0-A8FC-C04D70122290}" srcOrd="3" destOrd="0" presId="urn:microsoft.com/office/officeart/2005/8/layout/list1"/>
    <dgm:cxn modelId="{5BAE3316-D844-48CC-A3FC-F48C85C12F51}" type="presParOf" srcId="{D8B5465A-FD16-4386-92D0-2D1781F450F8}" destId="{1BC96248-1198-4746-8C82-9945EF6F339A}" srcOrd="4" destOrd="0" presId="urn:microsoft.com/office/officeart/2005/8/layout/list1"/>
    <dgm:cxn modelId="{06C1F598-E24B-4302-B941-77B2284FCF29}" type="presParOf" srcId="{1BC96248-1198-4746-8C82-9945EF6F339A}" destId="{42A61716-A84B-41DC-BDC9-EBFBEDE8AF3B}" srcOrd="0" destOrd="0" presId="urn:microsoft.com/office/officeart/2005/8/layout/list1"/>
    <dgm:cxn modelId="{5539B412-9E82-43BA-BB1D-F874D0060CE3}" type="presParOf" srcId="{1BC96248-1198-4746-8C82-9945EF6F339A}" destId="{5B72341E-EA29-4F47-A9A6-048C47C412C5}" srcOrd="1" destOrd="0" presId="urn:microsoft.com/office/officeart/2005/8/layout/list1"/>
    <dgm:cxn modelId="{E9912A16-E435-4C97-B63A-C2B545EF78A1}" type="presParOf" srcId="{D8B5465A-FD16-4386-92D0-2D1781F450F8}" destId="{854E63A1-FA08-49D5-BD42-96056971F655}" srcOrd="5" destOrd="0" presId="urn:microsoft.com/office/officeart/2005/8/layout/list1"/>
    <dgm:cxn modelId="{55CFCFD2-79AE-44AE-9707-A87808238728}" type="presParOf" srcId="{D8B5465A-FD16-4386-92D0-2D1781F450F8}" destId="{49FCA9EB-D06F-484C-8061-772030FE36BA}" srcOrd="6" destOrd="0" presId="urn:microsoft.com/office/officeart/2005/8/layout/list1"/>
    <dgm:cxn modelId="{71D62D69-39AE-469C-AF2F-AAD81E4FC381}" type="presParOf" srcId="{D8B5465A-FD16-4386-92D0-2D1781F450F8}" destId="{2248F923-127E-46A4-85B6-43838272E303}" srcOrd="7" destOrd="0" presId="urn:microsoft.com/office/officeart/2005/8/layout/list1"/>
    <dgm:cxn modelId="{AD21B398-D62E-4441-8F32-436BE2D07292}" type="presParOf" srcId="{D8B5465A-FD16-4386-92D0-2D1781F450F8}" destId="{0EB81931-52DB-4E27-8BFF-57EC684296B9}" srcOrd="8" destOrd="0" presId="urn:microsoft.com/office/officeart/2005/8/layout/list1"/>
    <dgm:cxn modelId="{DDEE050B-744F-4A50-A837-CBF55DBC85F2}" type="presParOf" srcId="{0EB81931-52DB-4E27-8BFF-57EC684296B9}" destId="{9C380C53-F46F-4176-89B1-02450DEB7DB8}" srcOrd="0" destOrd="0" presId="urn:microsoft.com/office/officeart/2005/8/layout/list1"/>
    <dgm:cxn modelId="{2B664C35-EDD9-447C-9E44-5E7834C996C7}" type="presParOf" srcId="{0EB81931-52DB-4E27-8BFF-57EC684296B9}" destId="{D3BD503D-2B47-469E-BCB0-2D4B46003DB8}" srcOrd="1" destOrd="0" presId="urn:microsoft.com/office/officeart/2005/8/layout/list1"/>
    <dgm:cxn modelId="{CD353C6D-A1EF-4735-B066-8A63FB4B8502}" type="presParOf" srcId="{D8B5465A-FD16-4386-92D0-2D1781F450F8}" destId="{90037602-7418-4DC6-AE5A-93E955FEDD96}" srcOrd="9" destOrd="0" presId="urn:microsoft.com/office/officeart/2005/8/layout/list1"/>
    <dgm:cxn modelId="{2076B6DA-4BAB-4663-BF9C-CBE2A4851903}" type="presParOf" srcId="{D8B5465A-FD16-4386-92D0-2D1781F450F8}" destId="{ECA25607-EC99-48EC-95A1-0A63249B8C1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62F2CE-A2C7-46DD-B1B6-87E26D673B6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D22AAFC2-E887-4C63-B0BD-D5148C3ED4AF}">
      <dgm:prSet custT="1"/>
      <dgm:spPr/>
      <dgm:t>
        <a:bodyPr/>
        <a:lstStyle/>
        <a:p>
          <a:pPr algn="ctr"/>
          <a:r>
            <a:rPr lang="en-US" sz="1600" u="sng" dirty="0"/>
            <a:t>Property Valuation &amp; Tax Rate</a:t>
          </a:r>
        </a:p>
      </dgm:t>
    </dgm:pt>
    <dgm:pt modelId="{A5D2279D-55BC-4F2D-984F-07DD8270D712}" type="parTrans" cxnId="{46DE516C-F570-4E76-8B0B-956E7E02356F}">
      <dgm:prSet/>
      <dgm:spPr/>
      <dgm:t>
        <a:bodyPr/>
        <a:lstStyle/>
        <a:p>
          <a:endParaRPr lang="en-US"/>
        </a:p>
      </dgm:t>
    </dgm:pt>
    <dgm:pt modelId="{A62EE839-44CE-4176-9A1F-3F9FBCE807A8}" type="sibTrans" cxnId="{46DE516C-F570-4E76-8B0B-956E7E02356F}">
      <dgm:prSet/>
      <dgm:spPr/>
      <dgm:t>
        <a:bodyPr/>
        <a:lstStyle/>
        <a:p>
          <a:endParaRPr lang="en-US"/>
        </a:p>
      </dgm:t>
    </dgm:pt>
    <dgm:pt modelId="{48544591-4291-4C9B-9361-00D8C817CDCF}">
      <dgm:prSet custT="1"/>
      <dgm:spPr/>
      <dgm:t>
        <a:bodyPr/>
        <a:lstStyle/>
        <a:p>
          <a:pPr algn="l"/>
          <a:r>
            <a:rPr lang="en-US" sz="1600" dirty="0"/>
            <a:t>This year's budget proposed no change to the property tax rate of .39 cents per $100 of assessed value.  </a:t>
          </a:r>
        </a:p>
      </dgm:t>
    </dgm:pt>
    <dgm:pt modelId="{CC870209-6FD5-4016-8BBB-B00571CD377F}" type="parTrans" cxnId="{EA6752FE-1A17-4D9F-9F5A-A7B435428EF6}">
      <dgm:prSet/>
      <dgm:spPr/>
      <dgm:t>
        <a:bodyPr/>
        <a:lstStyle/>
        <a:p>
          <a:endParaRPr lang="en-US"/>
        </a:p>
      </dgm:t>
    </dgm:pt>
    <dgm:pt modelId="{93436E36-656E-4143-A5A3-3747B76901B3}" type="sibTrans" cxnId="{EA6752FE-1A17-4D9F-9F5A-A7B435428EF6}">
      <dgm:prSet/>
      <dgm:spPr/>
      <dgm:t>
        <a:bodyPr/>
        <a:lstStyle/>
        <a:p>
          <a:endParaRPr lang="en-US"/>
        </a:p>
      </dgm:t>
    </dgm:pt>
    <dgm:pt modelId="{BD4E5074-010A-46C1-B821-9232DB5AC8C3}">
      <dgm:prSet custT="1"/>
      <dgm:spPr/>
      <dgm:t>
        <a:bodyPr/>
        <a:lstStyle/>
        <a:p>
          <a:pPr algn="l"/>
          <a:r>
            <a:rPr lang="en-US" sz="1600" dirty="0"/>
            <a:t>Gaston County approved a revenue neutral tax rate of .61 cents per $100 of assessed valuation to reduce the financial impact to the average citizen</a:t>
          </a:r>
          <a:r>
            <a:rPr lang="en-US" sz="1400" dirty="0"/>
            <a:t>.</a:t>
          </a:r>
        </a:p>
      </dgm:t>
    </dgm:pt>
    <dgm:pt modelId="{290CF68C-9191-4EAC-8D4D-0D5C08544EBF}" type="parTrans" cxnId="{B2B1BC06-02A8-41D6-BC9A-BC46D2A5D486}">
      <dgm:prSet/>
      <dgm:spPr/>
      <dgm:t>
        <a:bodyPr/>
        <a:lstStyle/>
        <a:p>
          <a:endParaRPr lang="en-US"/>
        </a:p>
      </dgm:t>
    </dgm:pt>
    <dgm:pt modelId="{B8BEE377-9708-4767-AF78-56B1938BA1B5}" type="sibTrans" cxnId="{B2B1BC06-02A8-41D6-BC9A-BC46D2A5D486}">
      <dgm:prSet/>
      <dgm:spPr/>
      <dgm:t>
        <a:bodyPr/>
        <a:lstStyle/>
        <a:p>
          <a:endParaRPr lang="en-US"/>
        </a:p>
      </dgm:t>
    </dgm:pt>
    <dgm:pt modelId="{881CD36A-9870-4E8A-A39F-1AA58D244A24}">
      <dgm:prSet custT="1"/>
      <dgm:spPr/>
      <dgm:t>
        <a:bodyPr/>
        <a:lstStyle/>
        <a:p>
          <a:pPr algn="l"/>
          <a:endParaRPr lang="en-US" sz="1600" dirty="0"/>
        </a:p>
      </dgm:t>
    </dgm:pt>
    <dgm:pt modelId="{72CBB6EA-9B66-4172-8930-13319BB34B4E}" type="parTrans" cxnId="{2ED5D6AC-0BA6-4115-96A8-8E4C632C4BFB}">
      <dgm:prSet/>
      <dgm:spPr/>
      <dgm:t>
        <a:bodyPr/>
        <a:lstStyle/>
        <a:p>
          <a:endParaRPr lang="en-US"/>
        </a:p>
      </dgm:t>
    </dgm:pt>
    <dgm:pt modelId="{AD2B9044-828A-43AF-B2B5-E56833168C80}" type="sibTrans" cxnId="{2ED5D6AC-0BA6-4115-96A8-8E4C632C4BFB}">
      <dgm:prSet/>
      <dgm:spPr/>
      <dgm:t>
        <a:bodyPr/>
        <a:lstStyle/>
        <a:p>
          <a:endParaRPr lang="en-US"/>
        </a:p>
      </dgm:t>
    </dgm:pt>
    <dgm:pt modelId="{C92BF748-252F-48CA-82CF-B3CE9CB7D598}">
      <dgm:prSet custT="1"/>
      <dgm:spPr/>
      <dgm:t>
        <a:bodyPr/>
        <a:lstStyle/>
        <a:p>
          <a:pPr algn="l"/>
          <a:endParaRPr lang="en-US" sz="1600" dirty="0"/>
        </a:p>
      </dgm:t>
    </dgm:pt>
    <dgm:pt modelId="{96C2BB32-AD86-41F7-978D-ED7AD6090DE1}" type="parTrans" cxnId="{67F06009-2BB6-4ED0-B917-B507432BFFEA}">
      <dgm:prSet/>
      <dgm:spPr/>
      <dgm:t>
        <a:bodyPr/>
        <a:lstStyle/>
        <a:p>
          <a:endParaRPr lang="en-US"/>
        </a:p>
      </dgm:t>
    </dgm:pt>
    <dgm:pt modelId="{765E25EE-7EF6-4565-B8BD-69AAFE65AF7C}" type="sibTrans" cxnId="{67F06009-2BB6-4ED0-B917-B507432BFFEA}">
      <dgm:prSet/>
      <dgm:spPr/>
      <dgm:t>
        <a:bodyPr/>
        <a:lstStyle/>
        <a:p>
          <a:endParaRPr lang="en-US"/>
        </a:p>
      </dgm:t>
    </dgm:pt>
    <dgm:pt modelId="{35BF0AA9-7D8B-4D39-AD65-33FA06DF6549}">
      <dgm:prSet custT="1"/>
      <dgm:spPr/>
      <dgm:t>
        <a:bodyPr/>
        <a:lstStyle/>
        <a:p>
          <a:pPr algn="l"/>
          <a:endParaRPr lang="en-US" sz="1600" dirty="0"/>
        </a:p>
      </dgm:t>
    </dgm:pt>
    <dgm:pt modelId="{52B2B0AE-502B-4FE4-80F7-0E053D4BC63F}" type="parTrans" cxnId="{8F4F4D58-38B4-4D1C-94CA-7FBD599FAB87}">
      <dgm:prSet/>
      <dgm:spPr/>
      <dgm:t>
        <a:bodyPr/>
        <a:lstStyle/>
        <a:p>
          <a:endParaRPr lang="en-US"/>
        </a:p>
      </dgm:t>
    </dgm:pt>
    <dgm:pt modelId="{D7D1EC17-72F0-491F-B7EC-8E0A5F934D0C}" type="sibTrans" cxnId="{8F4F4D58-38B4-4D1C-94CA-7FBD599FAB87}">
      <dgm:prSet/>
      <dgm:spPr/>
      <dgm:t>
        <a:bodyPr/>
        <a:lstStyle/>
        <a:p>
          <a:endParaRPr lang="en-US"/>
        </a:p>
      </dgm:t>
    </dgm:pt>
    <dgm:pt modelId="{FBF61132-54B7-42CB-A7A8-9A4445FAC872}">
      <dgm:prSet custT="1"/>
      <dgm:spPr/>
      <dgm:t>
        <a:bodyPr/>
        <a:lstStyle/>
        <a:p>
          <a:pPr algn="l"/>
          <a:r>
            <a:rPr lang="en-US" sz="1600" dirty="0"/>
            <a:t>McAdenville has a small tax base valuation. For this reason, 1 penny on the tax rate produces only $17,000 in revenue.  For comparison, 1 penny produces $1 million dollars in revenue for the City of Gastonia. </a:t>
          </a:r>
        </a:p>
      </dgm:t>
    </dgm:pt>
    <dgm:pt modelId="{2FAD4EAD-6117-4245-A9B5-6C196325FDC5}" type="sibTrans" cxnId="{26585DE9-F02A-4253-9B5B-AF434E65E370}">
      <dgm:prSet/>
      <dgm:spPr/>
      <dgm:t>
        <a:bodyPr/>
        <a:lstStyle/>
        <a:p>
          <a:endParaRPr lang="en-US"/>
        </a:p>
      </dgm:t>
    </dgm:pt>
    <dgm:pt modelId="{6902E3CE-C7A5-4E3B-9373-5A347D2A757F}" type="parTrans" cxnId="{26585DE9-F02A-4253-9B5B-AF434E65E370}">
      <dgm:prSet/>
      <dgm:spPr/>
      <dgm:t>
        <a:bodyPr/>
        <a:lstStyle/>
        <a:p>
          <a:endParaRPr lang="en-US"/>
        </a:p>
      </dgm:t>
    </dgm:pt>
    <dgm:pt modelId="{1FE4B3B8-FFE5-4F02-AE36-BED13C7EE36A}">
      <dgm:prSet custT="1"/>
      <dgm:spPr/>
      <dgm:t>
        <a:bodyPr/>
        <a:lstStyle/>
        <a:p>
          <a:pPr algn="l"/>
          <a:r>
            <a:rPr lang="en-US" sz="1600" dirty="0"/>
            <a:t>The real property revaluation conducted by Gaston County increased the taxable value of real property in McAdenville to $152,169,662 from $94,193,591.  </a:t>
          </a:r>
        </a:p>
      </dgm:t>
    </dgm:pt>
    <dgm:pt modelId="{AB624216-95C4-4177-A652-61B66DCD317A}" type="sibTrans" cxnId="{D271251F-5EA2-4876-A337-29395EF33260}">
      <dgm:prSet/>
      <dgm:spPr/>
      <dgm:t>
        <a:bodyPr/>
        <a:lstStyle/>
        <a:p>
          <a:endParaRPr lang="en-US"/>
        </a:p>
      </dgm:t>
    </dgm:pt>
    <dgm:pt modelId="{583644F0-E2CD-4D51-A496-5F39E41B2BFA}" type="parTrans" cxnId="{D271251F-5EA2-4876-A337-29395EF33260}">
      <dgm:prSet/>
      <dgm:spPr/>
      <dgm:t>
        <a:bodyPr/>
        <a:lstStyle/>
        <a:p>
          <a:endParaRPr lang="en-US"/>
        </a:p>
      </dgm:t>
    </dgm:pt>
    <dgm:pt modelId="{52C50BCB-AC93-4584-9C23-4528A9A321F6}">
      <dgm:prSet custT="1"/>
      <dgm:spPr/>
      <dgm:t>
        <a:bodyPr/>
        <a:lstStyle/>
        <a:p>
          <a:pPr algn="l"/>
          <a:r>
            <a:rPr lang="en-US" sz="1600" dirty="0"/>
            <a:t>McAdenville’s municipal tax rate will remain the lowest in Gaston County.</a:t>
          </a:r>
        </a:p>
      </dgm:t>
    </dgm:pt>
    <dgm:pt modelId="{AB732BF7-6286-480F-9F8E-6C0C35A482C3}" type="parTrans" cxnId="{24618767-3609-4492-AEC7-E83B04F9F1E4}">
      <dgm:prSet/>
      <dgm:spPr/>
      <dgm:t>
        <a:bodyPr/>
        <a:lstStyle/>
        <a:p>
          <a:endParaRPr lang="en-US"/>
        </a:p>
      </dgm:t>
    </dgm:pt>
    <dgm:pt modelId="{FEAF296F-475F-4BB0-ADAB-9E831A704EB7}" type="sibTrans" cxnId="{24618767-3609-4492-AEC7-E83B04F9F1E4}">
      <dgm:prSet/>
      <dgm:spPr/>
      <dgm:t>
        <a:bodyPr/>
        <a:lstStyle/>
        <a:p>
          <a:endParaRPr lang="en-US"/>
        </a:p>
      </dgm:t>
    </dgm:pt>
    <dgm:pt modelId="{B20A1CFE-B2D1-4E4E-985E-73CC6862B3C6}">
      <dgm:prSet custT="1"/>
      <dgm:spPr/>
      <dgm:t>
        <a:bodyPr/>
        <a:lstStyle/>
        <a:p>
          <a:pPr algn="l"/>
          <a:endParaRPr lang="en-US" sz="1600" dirty="0"/>
        </a:p>
      </dgm:t>
    </dgm:pt>
    <dgm:pt modelId="{C0271D5F-B69F-4A3C-A8A7-F50E418FAE4C}" type="parTrans" cxnId="{617E7FA1-D8A4-453C-B811-979DA284C3F4}">
      <dgm:prSet/>
      <dgm:spPr/>
      <dgm:t>
        <a:bodyPr/>
        <a:lstStyle/>
        <a:p>
          <a:endParaRPr lang="en-US"/>
        </a:p>
      </dgm:t>
    </dgm:pt>
    <dgm:pt modelId="{11A46CD6-B03D-46B4-8B6F-AF2CBFE1EC6F}" type="sibTrans" cxnId="{617E7FA1-D8A4-453C-B811-979DA284C3F4}">
      <dgm:prSet/>
      <dgm:spPr/>
      <dgm:t>
        <a:bodyPr/>
        <a:lstStyle/>
        <a:p>
          <a:endParaRPr lang="en-US"/>
        </a:p>
      </dgm:t>
    </dgm:pt>
    <dgm:pt modelId="{44AA04DF-DEBC-4A4B-9FFA-758616613C7C}" type="pres">
      <dgm:prSet presAssocID="{4462F2CE-A2C7-46DD-B1B6-87E26D673B66}" presName="Name0" presStyleCnt="0">
        <dgm:presLayoutVars>
          <dgm:dir/>
          <dgm:resizeHandles val="exact"/>
        </dgm:presLayoutVars>
      </dgm:prSet>
      <dgm:spPr/>
    </dgm:pt>
    <dgm:pt modelId="{A2452C91-A025-48ED-9605-FE8B47EB678A}" type="pres">
      <dgm:prSet presAssocID="{D22AAFC2-E887-4C63-B0BD-D5148C3ED4AF}" presName="node" presStyleLbl="node1" presStyleIdx="0" presStyleCnt="1" custScaleY="227042" custLinFactNeighborX="49" custLinFactNeighborY="-2009">
        <dgm:presLayoutVars>
          <dgm:bulletEnabled val="1"/>
        </dgm:presLayoutVars>
      </dgm:prSet>
      <dgm:spPr/>
    </dgm:pt>
  </dgm:ptLst>
  <dgm:cxnLst>
    <dgm:cxn modelId="{B2B1BC06-02A8-41D6-BC9A-BC46D2A5D486}" srcId="{D22AAFC2-E887-4C63-B0BD-D5148C3ED4AF}" destId="{BD4E5074-010A-46C1-B821-9232DB5AC8C3}" srcOrd="8" destOrd="0" parTransId="{290CF68C-9191-4EAC-8D4D-0D5C08544EBF}" sibTransId="{B8BEE377-9708-4767-AF78-56B1938BA1B5}"/>
    <dgm:cxn modelId="{67F06009-2BB6-4ED0-B917-B507432BFFEA}" srcId="{D22AAFC2-E887-4C63-B0BD-D5148C3ED4AF}" destId="{C92BF748-252F-48CA-82CF-B3CE9CB7D598}" srcOrd="7" destOrd="0" parTransId="{96C2BB32-AD86-41F7-978D-ED7AD6090DE1}" sibTransId="{765E25EE-7EF6-4565-B8BD-69AAFE65AF7C}"/>
    <dgm:cxn modelId="{98C5F319-AC6F-4686-8DE0-70AAE205CFF7}" type="presOf" srcId="{C92BF748-252F-48CA-82CF-B3CE9CB7D598}" destId="{A2452C91-A025-48ED-9605-FE8B47EB678A}" srcOrd="0" destOrd="8" presId="urn:microsoft.com/office/officeart/2016/7/layout/RepeatingBendingProcessNew"/>
    <dgm:cxn modelId="{D271251F-5EA2-4876-A337-29395EF33260}" srcId="{D22AAFC2-E887-4C63-B0BD-D5148C3ED4AF}" destId="{1FE4B3B8-FFE5-4F02-AE36-BED13C7EE36A}" srcOrd="4" destOrd="0" parTransId="{583644F0-E2CD-4D51-A496-5F39E41B2BFA}" sibTransId="{AB624216-95C4-4177-A652-61B66DCD317A}"/>
    <dgm:cxn modelId="{24618767-3609-4492-AEC7-E83B04F9F1E4}" srcId="{D22AAFC2-E887-4C63-B0BD-D5148C3ED4AF}" destId="{52C50BCB-AC93-4584-9C23-4528A9A321F6}" srcOrd="2" destOrd="0" parTransId="{AB732BF7-6286-480F-9F8E-6C0C35A482C3}" sibTransId="{FEAF296F-475F-4BB0-ADAB-9E831A704EB7}"/>
    <dgm:cxn modelId="{46DE516C-F570-4E76-8B0B-956E7E02356F}" srcId="{4462F2CE-A2C7-46DD-B1B6-87E26D673B66}" destId="{D22AAFC2-E887-4C63-B0BD-D5148C3ED4AF}" srcOrd="0" destOrd="0" parTransId="{A5D2279D-55BC-4F2D-984F-07DD8270D712}" sibTransId="{A62EE839-44CE-4176-9A1F-3F9FBCE807A8}"/>
    <dgm:cxn modelId="{D0D0DA77-56CE-463F-8BDC-87836970DE63}" type="presOf" srcId="{BD4E5074-010A-46C1-B821-9232DB5AC8C3}" destId="{A2452C91-A025-48ED-9605-FE8B47EB678A}" srcOrd="0" destOrd="9" presId="urn:microsoft.com/office/officeart/2016/7/layout/RepeatingBendingProcessNew"/>
    <dgm:cxn modelId="{8F4F4D58-38B4-4D1C-94CA-7FBD599FAB87}" srcId="{D22AAFC2-E887-4C63-B0BD-D5148C3ED4AF}" destId="{35BF0AA9-7D8B-4D39-AD65-33FA06DF6549}" srcOrd="3" destOrd="0" parTransId="{52B2B0AE-502B-4FE4-80F7-0E053D4BC63F}" sibTransId="{D7D1EC17-72F0-491F-B7EC-8E0A5F934D0C}"/>
    <dgm:cxn modelId="{C569C485-F6B9-41ED-958E-7A6040674906}" type="presOf" srcId="{48544591-4291-4C9B-9361-00D8C817CDCF}" destId="{A2452C91-A025-48ED-9605-FE8B47EB678A}" srcOrd="0" destOrd="1" presId="urn:microsoft.com/office/officeart/2016/7/layout/RepeatingBendingProcessNew"/>
    <dgm:cxn modelId="{3345699F-28B9-4952-91F5-3D9816D2C554}" type="presOf" srcId="{4462F2CE-A2C7-46DD-B1B6-87E26D673B66}" destId="{44AA04DF-DEBC-4A4B-9FFA-758616613C7C}" srcOrd="0" destOrd="0" presId="urn:microsoft.com/office/officeart/2016/7/layout/RepeatingBendingProcessNew"/>
    <dgm:cxn modelId="{617E7FA1-D8A4-453C-B811-979DA284C3F4}" srcId="{D22AAFC2-E887-4C63-B0BD-D5148C3ED4AF}" destId="{B20A1CFE-B2D1-4E4E-985E-73CC6862B3C6}" srcOrd="1" destOrd="0" parTransId="{C0271D5F-B69F-4A3C-A8A7-F50E418FAE4C}" sibTransId="{11A46CD6-B03D-46B4-8B6F-AF2CBFE1EC6F}"/>
    <dgm:cxn modelId="{750155A6-7E19-4EDF-AB8A-6B3F2E85BF22}" type="presOf" srcId="{52C50BCB-AC93-4584-9C23-4528A9A321F6}" destId="{A2452C91-A025-48ED-9605-FE8B47EB678A}" srcOrd="0" destOrd="3" presId="urn:microsoft.com/office/officeart/2016/7/layout/RepeatingBendingProcessNew"/>
    <dgm:cxn modelId="{E19D90AB-EEA6-4EF4-9BBE-89B519C01937}" type="presOf" srcId="{1FE4B3B8-FFE5-4F02-AE36-BED13C7EE36A}" destId="{A2452C91-A025-48ED-9605-FE8B47EB678A}" srcOrd="0" destOrd="5" presId="urn:microsoft.com/office/officeart/2016/7/layout/RepeatingBendingProcessNew"/>
    <dgm:cxn modelId="{2ED5D6AC-0BA6-4115-96A8-8E4C632C4BFB}" srcId="{D22AAFC2-E887-4C63-B0BD-D5148C3ED4AF}" destId="{881CD36A-9870-4E8A-A39F-1AA58D244A24}" srcOrd="5" destOrd="0" parTransId="{72CBB6EA-9B66-4172-8930-13319BB34B4E}" sibTransId="{AD2B9044-828A-43AF-B2B5-E56833168C80}"/>
    <dgm:cxn modelId="{A05081BB-787B-4FF3-AF91-D799AEFACE3B}" type="presOf" srcId="{B20A1CFE-B2D1-4E4E-985E-73CC6862B3C6}" destId="{A2452C91-A025-48ED-9605-FE8B47EB678A}" srcOrd="0" destOrd="2" presId="urn:microsoft.com/office/officeart/2016/7/layout/RepeatingBendingProcessNew"/>
    <dgm:cxn modelId="{3F887EBE-3BA9-48E9-8718-3C7AB23A84E4}" type="presOf" srcId="{35BF0AA9-7D8B-4D39-AD65-33FA06DF6549}" destId="{A2452C91-A025-48ED-9605-FE8B47EB678A}" srcOrd="0" destOrd="4" presId="urn:microsoft.com/office/officeart/2016/7/layout/RepeatingBendingProcessNew"/>
    <dgm:cxn modelId="{8EF8F7BF-D9CA-4D35-A7E2-3622419384CA}" type="presOf" srcId="{881CD36A-9870-4E8A-A39F-1AA58D244A24}" destId="{A2452C91-A025-48ED-9605-FE8B47EB678A}" srcOrd="0" destOrd="6" presId="urn:microsoft.com/office/officeart/2016/7/layout/RepeatingBendingProcessNew"/>
    <dgm:cxn modelId="{C9BE7EC3-E63F-4903-BD6E-A65134D3548E}" type="presOf" srcId="{FBF61132-54B7-42CB-A7A8-9A4445FAC872}" destId="{A2452C91-A025-48ED-9605-FE8B47EB678A}" srcOrd="0" destOrd="7" presId="urn:microsoft.com/office/officeart/2016/7/layout/RepeatingBendingProcessNew"/>
    <dgm:cxn modelId="{DB64E1D7-1FEC-47FE-8281-0E6075AB9241}" type="presOf" srcId="{D22AAFC2-E887-4C63-B0BD-D5148C3ED4AF}" destId="{A2452C91-A025-48ED-9605-FE8B47EB678A}" srcOrd="0" destOrd="0" presId="urn:microsoft.com/office/officeart/2016/7/layout/RepeatingBendingProcessNew"/>
    <dgm:cxn modelId="{26585DE9-F02A-4253-9B5B-AF434E65E370}" srcId="{D22AAFC2-E887-4C63-B0BD-D5148C3ED4AF}" destId="{FBF61132-54B7-42CB-A7A8-9A4445FAC872}" srcOrd="6" destOrd="0" parTransId="{6902E3CE-C7A5-4E3B-9373-5A347D2A757F}" sibTransId="{2FAD4EAD-6117-4245-A9B5-6C196325FDC5}"/>
    <dgm:cxn modelId="{EA6752FE-1A17-4D9F-9F5A-A7B435428EF6}" srcId="{D22AAFC2-E887-4C63-B0BD-D5148C3ED4AF}" destId="{48544591-4291-4C9B-9361-00D8C817CDCF}" srcOrd="0" destOrd="0" parTransId="{CC870209-6FD5-4016-8BBB-B00571CD377F}" sibTransId="{93436E36-656E-4143-A5A3-3747B76901B3}"/>
    <dgm:cxn modelId="{96CA2FB2-F9C4-428A-AA31-4FC515945AD9}" type="presParOf" srcId="{44AA04DF-DEBC-4A4B-9FFA-758616613C7C}" destId="{A2452C91-A025-48ED-9605-FE8B47EB678A}" srcOrd="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8B780-14CD-431F-82C5-07A05CA3EED4}">
      <dsp:nvSpPr>
        <dsp:cNvPr id="0" name=""/>
        <dsp:cNvSpPr/>
      </dsp:nvSpPr>
      <dsp:spPr>
        <a:xfrm>
          <a:off x="0" y="297859"/>
          <a:ext cx="6666833" cy="1449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16560"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For services like residential garbage collection, public safety, and recreation facilities. </a:t>
          </a:r>
        </a:p>
        <a:p>
          <a:pPr marL="228600" lvl="1" indent="-228600" algn="l" defTabSz="889000">
            <a:lnSpc>
              <a:spcPct val="90000"/>
            </a:lnSpc>
            <a:spcBef>
              <a:spcPct val="0"/>
            </a:spcBef>
            <a:spcAft>
              <a:spcPct val="15000"/>
            </a:spcAft>
            <a:buChar char="•"/>
          </a:pPr>
          <a:r>
            <a:rPr lang="en-US" sz="2000" i="1" kern="1200"/>
            <a:t>*Revenue primarily from property and other taxes.</a:t>
          </a:r>
          <a:endParaRPr lang="en-US" sz="2000" kern="1200"/>
        </a:p>
      </dsp:txBody>
      <dsp:txXfrm>
        <a:off x="0" y="297859"/>
        <a:ext cx="6666833" cy="1449000"/>
      </dsp:txXfrm>
    </dsp:sp>
    <dsp:sp modelId="{4EC505D3-5A4A-453E-AFC5-75E08A3D079D}">
      <dsp:nvSpPr>
        <dsp:cNvPr id="0" name=""/>
        <dsp:cNvSpPr/>
      </dsp:nvSpPr>
      <dsp:spPr>
        <a:xfrm>
          <a:off x="333341" y="2659"/>
          <a:ext cx="4666783"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General Fund:  $1,450,350</a:t>
          </a:r>
        </a:p>
      </dsp:txBody>
      <dsp:txXfrm>
        <a:off x="362162" y="31480"/>
        <a:ext cx="4609141" cy="532758"/>
      </dsp:txXfrm>
    </dsp:sp>
    <dsp:sp modelId="{49FCA9EB-D06F-484C-8061-772030FE36BA}">
      <dsp:nvSpPr>
        <dsp:cNvPr id="0" name=""/>
        <dsp:cNvSpPr/>
      </dsp:nvSpPr>
      <dsp:spPr>
        <a:xfrm>
          <a:off x="0" y="2150059"/>
          <a:ext cx="6666833" cy="14490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16560"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For water and sewer service, including system maintenance and improvements.</a:t>
          </a:r>
        </a:p>
        <a:p>
          <a:pPr marL="228600" lvl="1" indent="-228600" algn="l" defTabSz="889000">
            <a:lnSpc>
              <a:spcPct val="90000"/>
            </a:lnSpc>
            <a:spcBef>
              <a:spcPct val="0"/>
            </a:spcBef>
            <a:spcAft>
              <a:spcPct val="15000"/>
            </a:spcAft>
            <a:buChar char="•"/>
          </a:pPr>
          <a:r>
            <a:rPr lang="en-US" sz="2000" kern="1200"/>
            <a:t>*Revenue primarily from utility charges.</a:t>
          </a:r>
        </a:p>
      </dsp:txBody>
      <dsp:txXfrm>
        <a:off x="0" y="2150059"/>
        <a:ext cx="6666833" cy="1449000"/>
      </dsp:txXfrm>
    </dsp:sp>
    <dsp:sp modelId="{5B72341E-EA29-4F47-A9A6-048C47C412C5}">
      <dsp:nvSpPr>
        <dsp:cNvPr id="0" name=""/>
        <dsp:cNvSpPr/>
      </dsp:nvSpPr>
      <dsp:spPr>
        <a:xfrm>
          <a:off x="333341" y="1854860"/>
          <a:ext cx="4666783" cy="59040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Water &amp; Sewer Fund:  $794,195</a:t>
          </a:r>
        </a:p>
      </dsp:txBody>
      <dsp:txXfrm>
        <a:off x="362162" y="1883681"/>
        <a:ext cx="4609141" cy="532758"/>
      </dsp:txXfrm>
    </dsp:sp>
    <dsp:sp modelId="{ECA25607-EC99-48EC-95A1-0A63249B8C18}">
      <dsp:nvSpPr>
        <dsp:cNvPr id="0" name=""/>
        <dsp:cNvSpPr/>
      </dsp:nvSpPr>
      <dsp:spPr>
        <a:xfrm>
          <a:off x="0" y="4002260"/>
          <a:ext cx="6666833" cy="14490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16560" rIns="51742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No Change to property tax rate of 39 cents per $100 of assessed value.</a:t>
          </a:r>
        </a:p>
        <a:p>
          <a:pPr marL="228600" lvl="1" indent="-228600" algn="l" defTabSz="889000">
            <a:lnSpc>
              <a:spcPct val="90000"/>
            </a:lnSpc>
            <a:spcBef>
              <a:spcPct val="0"/>
            </a:spcBef>
            <a:spcAft>
              <a:spcPct val="15000"/>
            </a:spcAft>
            <a:buChar char="•"/>
          </a:pPr>
          <a:r>
            <a:rPr lang="en-US" sz="2000" kern="1200"/>
            <a:t>Increase to water and sewer rates of 2% each.</a:t>
          </a:r>
        </a:p>
      </dsp:txBody>
      <dsp:txXfrm>
        <a:off x="0" y="4002260"/>
        <a:ext cx="6666833" cy="1449000"/>
      </dsp:txXfrm>
    </dsp:sp>
    <dsp:sp modelId="{D3BD503D-2B47-469E-BCB0-2D4B46003DB8}">
      <dsp:nvSpPr>
        <dsp:cNvPr id="0" name=""/>
        <dsp:cNvSpPr/>
      </dsp:nvSpPr>
      <dsp:spPr>
        <a:xfrm>
          <a:off x="333341" y="3707060"/>
          <a:ext cx="4666783" cy="5904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Rates and Fees</a:t>
          </a:r>
        </a:p>
      </dsp:txBody>
      <dsp:txXfrm>
        <a:off x="362162" y="3735881"/>
        <a:ext cx="4609141"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52C91-A025-48ED-9605-FE8B47EB678A}">
      <dsp:nvSpPr>
        <dsp:cNvPr id="0" name=""/>
        <dsp:cNvSpPr/>
      </dsp:nvSpPr>
      <dsp:spPr>
        <a:xfrm>
          <a:off x="4205" y="0"/>
          <a:ext cx="4301871" cy="5860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95" tIns="221267" rIns="210795" bIns="221267" numCol="1" spcCol="1270" anchor="t" anchorCtr="0">
          <a:noAutofit/>
        </a:bodyPr>
        <a:lstStyle/>
        <a:p>
          <a:pPr marL="0" lvl="0" indent="0" algn="ctr" defTabSz="711200">
            <a:lnSpc>
              <a:spcPct val="90000"/>
            </a:lnSpc>
            <a:spcBef>
              <a:spcPct val="0"/>
            </a:spcBef>
            <a:spcAft>
              <a:spcPct val="35000"/>
            </a:spcAft>
            <a:buNone/>
          </a:pPr>
          <a:r>
            <a:rPr lang="en-US" sz="1600" u="sng" kern="1200" dirty="0"/>
            <a:t>Property Valuation &amp; Tax Rate</a:t>
          </a:r>
        </a:p>
        <a:p>
          <a:pPr marL="171450" lvl="1" indent="-171450" algn="l" defTabSz="711200">
            <a:lnSpc>
              <a:spcPct val="90000"/>
            </a:lnSpc>
            <a:spcBef>
              <a:spcPct val="0"/>
            </a:spcBef>
            <a:spcAft>
              <a:spcPct val="15000"/>
            </a:spcAft>
            <a:buChar char="•"/>
          </a:pPr>
          <a:r>
            <a:rPr lang="en-US" sz="1600" kern="1200" dirty="0"/>
            <a:t>This year's budget proposed no change to the property tax rate of .39 cents per $100 of assessed value.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McAdenville’s municipal tax rate will remain the lowest in Gaston County.</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The real property revaluation conducted by Gaston County increased the taxable value of real property in McAdenville to $152,169,662 from $94,193,591.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McAdenville has a small tax base valuation. For this reason, 1 penny on the tax rate produces only $17,000 in revenue.  For comparison, 1 penny produces $1 million dollars in revenue for the City of Gastonia.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Gaston County approved a revenue neutral tax rate of .61 cents per $100 of assessed valuation to reduce the financial impact to the average citizen</a:t>
          </a:r>
          <a:r>
            <a:rPr lang="en-US" sz="1400" kern="1200" dirty="0"/>
            <a:t>.</a:t>
          </a:r>
        </a:p>
      </dsp:txBody>
      <dsp:txXfrm>
        <a:off x="4205" y="0"/>
        <a:ext cx="4301871" cy="586023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5" tIns="46657" rIns="93315" bIns="46657" rtlCol="0"/>
          <a:lstStyle>
            <a:lvl1pPr algn="r">
              <a:defRPr sz="1200"/>
            </a:lvl1pPr>
          </a:lstStyle>
          <a:p>
            <a:fld id="{FC47220D-3991-4225-BF9F-6CC40D96579C}" type="datetimeFigureOut">
              <a:rPr lang="en-US" smtClean="0"/>
              <a:t>9/28/2023</a:t>
            </a:fld>
            <a:endParaRPr lang="en-US"/>
          </a:p>
        </p:txBody>
      </p:sp>
      <p:sp>
        <p:nvSpPr>
          <p:cNvPr id="4" name="Footer Placeholder 3"/>
          <p:cNvSpPr>
            <a:spLocks noGrp="1"/>
          </p:cNvSpPr>
          <p:nvPr>
            <p:ph type="ftr" sz="quarter" idx="2"/>
          </p:nvPr>
        </p:nvSpPr>
        <p:spPr>
          <a:xfrm>
            <a:off x="1" y="8842030"/>
            <a:ext cx="3043343" cy="465455"/>
          </a:xfrm>
          <a:prstGeom prst="rect">
            <a:avLst/>
          </a:prstGeom>
        </p:spPr>
        <p:txBody>
          <a:bodyPr vert="horz" lIns="93315" tIns="46657" rIns="93315" bIns="46657"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5" tIns="46657" rIns="93315" bIns="46657" rtlCol="0" anchor="b"/>
          <a:lstStyle>
            <a:lvl1pPr algn="r">
              <a:defRPr sz="1200"/>
            </a:lvl1pPr>
          </a:lstStyle>
          <a:p>
            <a:fld id="{868701B8-9AF7-443B-A52B-83606DBA13A1}" type="slidenum">
              <a:rPr lang="en-US" smtClean="0"/>
              <a:t>‹#›</a:t>
            </a:fld>
            <a:endParaRPr lang="en-US"/>
          </a:p>
        </p:txBody>
      </p:sp>
    </p:spTree>
    <p:extLst>
      <p:ext uri="{BB962C8B-B14F-4D97-AF65-F5344CB8AC3E}">
        <p14:creationId xmlns:p14="http://schemas.microsoft.com/office/powerpoint/2010/main" val="27715871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2542-D765-4BE6-893C-60D5521C36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62312F-044F-4874-AE06-28C35257C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590524-26B3-45C5-8C44-73C35B561DA7}"/>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5" name="Footer Placeholder 4">
            <a:extLst>
              <a:ext uri="{FF2B5EF4-FFF2-40B4-BE49-F238E27FC236}">
                <a16:creationId xmlns:a16="http://schemas.microsoft.com/office/drawing/2014/main" id="{DF344A3D-6CA6-4BD9-9F51-408D51DEBF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030431-4108-4FD8-9AF1-A3E04747971E}"/>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77079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D453-D3FF-4ACD-B377-8DD127062C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C6C2C7-039D-4DFA-A04A-CDE20E2B46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2A56C-9809-49DE-AA6A-6DBEA85C99D3}"/>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5" name="Footer Placeholder 4">
            <a:extLst>
              <a:ext uri="{FF2B5EF4-FFF2-40B4-BE49-F238E27FC236}">
                <a16:creationId xmlns:a16="http://schemas.microsoft.com/office/drawing/2014/main" id="{953580E6-A089-4D91-8D0C-BDB19D680B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89B14A-F5C8-4564-B470-79F61C403F48}"/>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32788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F458D2-4E0E-466D-B585-DE3EA1D116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BD591-143B-4CA1-9089-91C78FEA90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7D018-2B83-4A3E-9256-CF3E462B78A9}"/>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5" name="Footer Placeholder 4">
            <a:extLst>
              <a:ext uri="{FF2B5EF4-FFF2-40B4-BE49-F238E27FC236}">
                <a16:creationId xmlns:a16="http://schemas.microsoft.com/office/drawing/2014/main" id="{8B84A7B9-7144-461D-B202-CDEF384B47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F19D3B-C09A-4F50-8D90-2F433BF00C0E}"/>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409239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0F8C-1991-48DE-AA35-1E9636D8E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7042-BC6C-4424-853C-C833BD4F98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D4D36-7BB4-4442-9F33-26F21ADF37FF}"/>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5" name="Footer Placeholder 4">
            <a:extLst>
              <a:ext uri="{FF2B5EF4-FFF2-40B4-BE49-F238E27FC236}">
                <a16:creationId xmlns:a16="http://schemas.microsoft.com/office/drawing/2014/main" id="{8D62ED41-8A9F-4EBC-9BEF-6ECF766FDB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FA1BE4-10B5-4270-AA78-6638225333AA}"/>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407393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FB0E1-D6A6-44BA-8559-2AFDF0E9E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8A1F25-C894-4F62-AE1B-CF6A7D47B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96981E-E254-4519-934F-624BB0823327}"/>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5" name="Footer Placeholder 4">
            <a:extLst>
              <a:ext uri="{FF2B5EF4-FFF2-40B4-BE49-F238E27FC236}">
                <a16:creationId xmlns:a16="http://schemas.microsoft.com/office/drawing/2014/main" id="{E2BCE533-E751-43DC-88A4-BC2EC7749F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4E0D40-EA53-4D70-BE3B-090FF4AE8B15}"/>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227895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6853-6FB4-473C-8553-263B81547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C0D104-4E05-4BC8-BF19-680053923D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ED4733-3BF6-445F-A4B2-3A8E959DF5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466870-D2FA-4476-9568-12D17C139A5D}"/>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6" name="Footer Placeholder 5">
            <a:extLst>
              <a:ext uri="{FF2B5EF4-FFF2-40B4-BE49-F238E27FC236}">
                <a16:creationId xmlns:a16="http://schemas.microsoft.com/office/drawing/2014/main" id="{6698E623-4C03-4C0E-B633-E123E1B874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B28BC2-7788-48D4-B1D9-2B6E08835936}"/>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15127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DB88-1C1A-425D-A3F1-3EDC7F5DF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C9978D-BD58-4BE9-8D1B-E629CC3BB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7218FD-C64E-455F-8E81-D6820CC0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6368F1-7540-4090-871C-420067F88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B15578-C527-40DA-9BF7-A76D92F1CD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A5650-0EFD-4F60-B123-0DBC9EF126E0}"/>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8" name="Footer Placeholder 7">
            <a:extLst>
              <a:ext uri="{FF2B5EF4-FFF2-40B4-BE49-F238E27FC236}">
                <a16:creationId xmlns:a16="http://schemas.microsoft.com/office/drawing/2014/main" id="{4DD0117D-3694-4505-A855-9B00BFF9377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EBD373-2041-4BA7-A171-E1E86CE030AA}"/>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03805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1CD0-10DD-4113-91A3-45593A25E1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23CF30-A0C1-4FFD-9DC3-7898686D44FC}"/>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4" name="Footer Placeholder 3">
            <a:extLst>
              <a:ext uri="{FF2B5EF4-FFF2-40B4-BE49-F238E27FC236}">
                <a16:creationId xmlns:a16="http://schemas.microsoft.com/office/drawing/2014/main" id="{3077C9BB-7160-44DE-AE00-60868479742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0C9086-38B5-4E6A-A946-B7C06D716FD8}"/>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372052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5D81BF-607D-49E7-B003-D56A759C7633}"/>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3" name="Footer Placeholder 2">
            <a:extLst>
              <a:ext uri="{FF2B5EF4-FFF2-40B4-BE49-F238E27FC236}">
                <a16:creationId xmlns:a16="http://schemas.microsoft.com/office/drawing/2014/main" id="{721F4A8D-61EB-499F-8779-64E1091D919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923863-596C-4D1D-BA47-786201775666}"/>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334487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687E-1D5C-48A2-9BAE-5425D3C4AB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353534-CD50-4190-91A3-EF55A4CEF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357EA4-17BC-40BA-8297-3C26A559F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0985AD-7FA0-4E56-8719-025C771E5F86}"/>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6" name="Footer Placeholder 5">
            <a:extLst>
              <a:ext uri="{FF2B5EF4-FFF2-40B4-BE49-F238E27FC236}">
                <a16:creationId xmlns:a16="http://schemas.microsoft.com/office/drawing/2014/main" id="{EA4184A3-2D4D-40EA-B55E-D9093D714E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A1125D-4716-4148-85DD-907FACB7F759}"/>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78328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4467-483D-4D0A-B72B-C240BE738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3B0CD1-1A8E-4AEE-B02D-683F67848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C1E2C44-6BD9-4D77-AFD8-E44F0892C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2FCF9D-22E4-41EA-AF40-6B36101E85CD}"/>
              </a:ext>
            </a:extLst>
          </p:cNvPr>
          <p:cNvSpPr>
            <a:spLocks noGrp="1"/>
          </p:cNvSpPr>
          <p:nvPr>
            <p:ph type="dt" sz="half" idx="10"/>
          </p:nvPr>
        </p:nvSpPr>
        <p:spPr/>
        <p:txBody>
          <a:bodyPr/>
          <a:lstStyle/>
          <a:p>
            <a:fld id="{C1B5C827-26FF-4408-8392-A06462A1A2AE}" type="datetimeFigureOut">
              <a:rPr lang="en-US" smtClean="0"/>
              <a:t>9/28/2023</a:t>
            </a:fld>
            <a:endParaRPr lang="en-US" dirty="0"/>
          </a:p>
        </p:txBody>
      </p:sp>
      <p:sp>
        <p:nvSpPr>
          <p:cNvPr id="6" name="Footer Placeholder 5">
            <a:extLst>
              <a:ext uri="{FF2B5EF4-FFF2-40B4-BE49-F238E27FC236}">
                <a16:creationId xmlns:a16="http://schemas.microsoft.com/office/drawing/2014/main" id="{B02A5C80-F30D-4079-9977-0B37CA3FDE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362B25-294C-455E-A1CC-9F01D3E24E91}"/>
              </a:ext>
            </a:extLst>
          </p:cNvPr>
          <p:cNvSpPr>
            <a:spLocks noGrp="1"/>
          </p:cNvSpPr>
          <p:nvPr>
            <p:ph type="sldNum" sz="quarter" idx="12"/>
          </p:nvPr>
        </p:nvSpPr>
        <p:spPr/>
        <p:txBody>
          <a:bodyPr/>
          <a:lstStyle/>
          <a:p>
            <a:fld id="{368A0A8E-6EB5-4C13-8BBA-C9BB28E08B21}" type="slidenum">
              <a:rPr lang="en-US" smtClean="0"/>
              <a:t>‹#›</a:t>
            </a:fld>
            <a:endParaRPr lang="en-US" dirty="0"/>
          </a:p>
        </p:txBody>
      </p:sp>
    </p:spTree>
    <p:extLst>
      <p:ext uri="{BB962C8B-B14F-4D97-AF65-F5344CB8AC3E}">
        <p14:creationId xmlns:p14="http://schemas.microsoft.com/office/powerpoint/2010/main" val="136291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BB8D40-7318-4638-9E63-54FA1A54D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15DB6-2CC2-420A-810C-99E8AF787B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C5B09-B2D6-4DB7-AFA7-8E45A0613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5C827-26FF-4408-8392-A06462A1A2AE}" type="datetimeFigureOut">
              <a:rPr lang="en-US" smtClean="0"/>
              <a:t>9/28/2023</a:t>
            </a:fld>
            <a:endParaRPr lang="en-US" dirty="0"/>
          </a:p>
        </p:txBody>
      </p:sp>
      <p:sp>
        <p:nvSpPr>
          <p:cNvPr id="5" name="Footer Placeholder 4">
            <a:extLst>
              <a:ext uri="{FF2B5EF4-FFF2-40B4-BE49-F238E27FC236}">
                <a16:creationId xmlns:a16="http://schemas.microsoft.com/office/drawing/2014/main" id="{02DA384B-A8F6-4ED9-8F6B-D83F6A67DD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9FFBF74-D0D8-4101-A5B5-75F2AADF6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A0A8E-6EB5-4C13-8BBA-C9BB28E08B21}" type="slidenum">
              <a:rPr lang="en-US" smtClean="0"/>
              <a:t>‹#›</a:t>
            </a:fld>
            <a:endParaRPr lang="en-US" dirty="0"/>
          </a:p>
        </p:txBody>
      </p:sp>
    </p:spTree>
    <p:extLst>
      <p:ext uri="{BB962C8B-B14F-4D97-AF65-F5344CB8AC3E}">
        <p14:creationId xmlns:p14="http://schemas.microsoft.com/office/powerpoint/2010/main" val="53585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20910" y="4991819"/>
            <a:ext cx="5995521" cy="1108316"/>
          </a:xfrm>
        </p:spPr>
        <p:txBody>
          <a:bodyPr anchor="ctr">
            <a:noAutofit/>
          </a:bodyPr>
          <a:lstStyle/>
          <a:p>
            <a:r>
              <a:rPr lang="en-US" sz="2800" b="1" dirty="0">
                <a:solidFill>
                  <a:schemeClr val="tx2"/>
                </a:solidFill>
              </a:rPr>
              <a:t>Proposed Budget Presentation</a:t>
            </a:r>
            <a:br>
              <a:rPr lang="en-US" sz="2800" b="1" dirty="0">
                <a:solidFill>
                  <a:schemeClr val="tx2"/>
                </a:solidFill>
              </a:rPr>
            </a:br>
            <a:r>
              <a:rPr lang="en-US" sz="2800" b="1" dirty="0">
                <a:solidFill>
                  <a:schemeClr val="tx2"/>
                </a:solidFill>
              </a:rPr>
              <a:t>Fiscal Year 2023 / 2024</a:t>
            </a:r>
          </a:p>
        </p:txBody>
      </p:sp>
      <p:grpSp>
        <p:nvGrpSpPr>
          <p:cNvPr id="15" name="Group 14">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16" name="Freeform: Shape 15">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9" name="Freeform: Shape 18">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picture containing sitting&#10;&#10;Description automatically generated">
            <a:extLst>
              <a:ext uri="{FF2B5EF4-FFF2-40B4-BE49-F238E27FC236}">
                <a16:creationId xmlns:a16="http://schemas.microsoft.com/office/drawing/2014/main" id="{27F51AEB-24ED-4234-AEBF-DD3FEEB88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433" y="1234977"/>
            <a:ext cx="6777134" cy="2727797"/>
          </a:xfrm>
          <a:prstGeom prst="rect">
            <a:avLst/>
          </a:prstGeom>
        </p:spPr>
      </p:pic>
      <p:grpSp>
        <p:nvGrpSpPr>
          <p:cNvPr id="21" name="Group 20">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22" name="Freeform: Shape 21">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66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Yellow and blue symbols">
            <a:extLst>
              <a:ext uri="{FF2B5EF4-FFF2-40B4-BE49-F238E27FC236}">
                <a16:creationId xmlns:a16="http://schemas.microsoft.com/office/drawing/2014/main" id="{CCC0C427-3B48-5A92-FB90-FD3687DC7875}"/>
              </a:ext>
            </a:extLst>
          </p:cNvPr>
          <p:cNvPicPr>
            <a:picLocks noChangeAspect="1"/>
          </p:cNvPicPr>
          <p:nvPr/>
        </p:nvPicPr>
        <p:blipFill rotWithShape="1">
          <a:blip r:embed="rId2">
            <a:extLst>
              <a:ext uri="{28A0092B-C50C-407E-A947-70E740481C1C}">
                <a14:useLocalDpi xmlns:a14="http://schemas.microsoft.com/office/drawing/2010/main" val="0"/>
              </a:ext>
            </a:extLst>
          </a:blip>
          <a:srcRect t="12031" b="14440"/>
          <a:stretch/>
        </p:blipFill>
        <p:spPr>
          <a:xfrm>
            <a:off x="-3047" y="10"/>
            <a:ext cx="12191999" cy="6857990"/>
          </a:xfrm>
          <a:prstGeom prst="rect">
            <a:avLst/>
          </a:prstGeom>
        </p:spPr>
      </p:pic>
      <p:sp>
        <p:nvSpPr>
          <p:cNvPr id="77" name="Rectangle 7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358637-ACD7-A21A-0146-02295399A24E}"/>
              </a:ext>
            </a:extLst>
          </p:cNvPr>
          <p:cNvSpPr txBox="1"/>
          <p:nvPr/>
        </p:nvSpPr>
        <p:spPr>
          <a:xfrm>
            <a:off x="6276169" y="5026347"/>
            <a:ext cx="5648753" cy="217505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4000" dirty="0">
                <a:solidFill>
                  <a:srgbClr val="FFFFFF"/>
                </a:solidFill>
                <a:latin typeface="+mj-lt"/>
                <a:ea typeface="+mj-ea"/>
                <a:cs typeface="+mj-cs"/>
              </a:rPr>
              <a:t>     </a:t>
            </a:r>
            <a:r>
              <a:rPr lang="en-US" sz="4000" b="1" dirty="0">
                <a:solidFill>
                  <a:schemeClr val="tx2"/>
                </a:solidFill>
                <a:latin typeface="+mj-lt"/>
                <a:ea typeface="+mj-ea"/>
                <a:cs typeface="+mj-cs"/>
              </a:rPr>
              <a:t>Questions &amp; Comments</a:t>
            </a:r>
          </a:p>
          <a:p>
            <a:pPr algn="ctr">
              <a:lnSpc>
                <a:spcPct val="90000"/>
              </a:lnSpc>
              <a:spcBef>
                <a:spcPct val="0"/>
              </a:spcBef>
              <a:spcAft>
                <a:spcPts val="600"/>
              </a:spcAft>
            </a:pPr>
            <a:endParaRPr lang="en-US" sz="5200" dirty="0">
              <a:solidFill>
                <a:srgbClr val="FFFFFF"/>
              </a:solidFill>
              <a:latin typeface="+mj-lt"/>
              <a:ea typeface="+mj-ea"/>
              <a:cs typeface="+mj-cs"/>
            </a:endParaRPr>
          </a:p>
        </p:txBody>
      </p:sp>
    </p:spTree>
    <p:extLst>
      <p:ext uri="{BB962C8B-B14F-4D97-AF65-F5344CB8AC3E}">
        <p14:creationId xmlns:p14="http://schemas.microsoft.com/office/powerpoint/2010/main" val="276923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1928" y="1683756"/>
            <a:ext cx="3449816" cy="2501979"/>
          </a:xfrm>
        </p:spPr>
        <p:txBody>
          <a:bodyPr anchor="b">
            <a:normAutofit/>
          </a:bodyPr>
          <a:lstStyle/>
          <a:p>
            <a:pPr algn="ctr"/>
            <a:r>
              <a:rPr lang="en-US" sz="4000" u="sng" dirty="0">
                <a:solidFill>
                  <a:srgbClr val="FFFFFF"/>
                </a:solidFill>
                <a:latin typeface="+mn-lt"/>
              </a:rPr>
              <a:t>Fiscal Year 2023-24</a:t>
            </a:r>
            <a:br>
              <a:rPr lang="en-US" sz="4000" u="sng" dirty="0">
                <a:solidFill>
                  <a:srgbClr val="FFFFFF"/>
                </a:solidFill>
                <a:latin typeface="+mn-lt"/>
              </a:rPr>
            </a:br>
            <a:br>
              <a:rPr lang="en-US" sz="4000" u="sng" dirty="0">
                <a:solidFill>
                  <a:srgbClr val="FFFFFF"/>
                </a:solidFill>
                <a:latin typeface="+mn-lt"/>
              </a:rPr>
            </a:br>
            <a:r>
              <a:rPr lang="en-US" sz="2800" u="sng" dirty="0">
                <a:solidFill>
                  <a:srgbClr val="FFFFFF"/>
                </a:solidFill>
                <a:latin typeface="+mn-lt"/>
              </a:rPr>
              <a:t>effective July 1, 2023</a:t>
            </a:r>
          </a:p>
        </p:txBody>
      </p:sp>
      <p:graphicFrame>
        <p:nvGraphicFramePr>
          <p:cNvPr id="5" name="Content Placeholder 2">
            <a:extLst>
              <a:ext uri="{FF2B5EF4-FFF2-40B4-BE49-F238E27FC236}">
                <a16:creationId xmlns:a16="http://schemas.microsoft.com/office/drawing/2014/main" id="{45CB40EC-C639-DD0E-1246-4366134C39EE}"/>
              </a:ext>
            </a:extLst>
          </p:cNvPr>
          <p:cNvGraphicFramePr>
            <a:graphicFrameLocks noGrp="1"/>
          </p:cNvGraphicFramePr>
          <p:nvPr>
            <p:ph idx="1"/>
            <p:extLst>
              <p:ext uri="{D42A27DB-BD31-4B8C-83A1-F6EECF244321}">
                <p14:modId xmlns:p14="http://schemas.microsoft.com/office/powerpoint/2010/main" val="41281978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351223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pPr algn="ctr"/>
            <a:r>
              <a:rPr lang="en-US" sz="4000" dirty="0">
                <a:solidFill>
                  <a:srgbClr val="FFFFFF"/>
                </a:solidFill>
              </a:rPr>
              <a:t>Breakout of General Fund Revenues</a:t>
            </a:r>
            <a:endParaRPr lang="en-US" sz="4000" i="1" dirty="0">
              <a:solidFill>
                <a:srgbClr val="FFFFFF"/>
              </a:solidFill>
            </a:endParaRPr>
          </a:p>
        </p:txBody>
      </p:sp>
      <p:graphicFrame>
        <p:nvGraphicFramePr>
          <p:cNvPr id="7" name="Chart 6">
            <a:extLst>
              <a:ext uri="{FF2B5EF4-FFF2-40B4-BE49-F238E27FC236}">
                <a16:creationId xmlns:a16="http://schemas.microsoft.com/office/drawing/2014/main" id="{C922BEE7-9B81-48A0-9EDC-E1A4EF02C5B0}"/>
              </a:ext>
            </a:extLst>
          </p:cNvPr>
          <p:cNvGraphicFramePr/>
          <p:nvPr>
            <p:extLst>
              <p:ext uri="{D42A27DB-BD31-4B8C-83A1-F6EECF244321}">
                <p14:modId xmlns:p14="http://schemas.microsoft.com/office/powerpoint/2010/main" val="2233199171"/>
              </p:ext>
            </p:extLst>
          </p:nvPr>
        </p:nvGraphicFramePr>
        <p:xfrm>
          <a:off x="1709908" y="2112580"/>
          <a:ext cx="5403863" cy="419280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A628C9B-5FFE-601F-C503-7C26D41B9931}"/>
              </a:ext>
            </a:extLst>
          </p:cNvPr>
          <p:cNvSpPr txBox="1"/>
          <p:nvPr/>
        </p:nvSpPr>
        <p:spPr>
          <a:xfrm>
            <a:off x="7351304" y="2112579"/>
            <a:ext cx="3994719" cy="4302460"/>
          </a:xfrm>
          <a:prstGeom prst="rect">
            <a:avLst/>
          </a:prstGeom>
          <a:noFill/>
        </p:spPr>
        <p:txBody>
          <a:bodyPr wrap="square" rtlCol="0">
            <a:spAutoFit/>
          </a:bodyPr>
          <a:lstStyle/>
          <a:p>
            <a:pPr algn="ctr" defTabSz="722376"/>
            <a:r>
              <a:rPr lang="en-US" sz="1422" b="1" kern="1200" dirty="0">
                <a:solidFill>
                  <a:schemeClr val="tx1"/>
                </a:solidFill>
                <a:latin typeface="+mn-lt"/>
                <a:ea typeface="+mn-ea"/>
                <a:cs typeface="+mn-cs"/>
              </a:rPr>
              <a:t>Total Estimated General Fund Revenues $1,450,350.</a:t>
            </a:r>
          </a:p>
          <a:p>
            <a:pPr algn="ctr" defTabSz="722376">
              <a:spcAft>
                <a:spcPts val="600"/>
              </a:spcAft>
            </a:pPr>
            <a:r>
              <a:rPr lang="en-US" sz="1422" kern="1200" dirty="0">
                <a:solidFill>
                  <a:schemeClr val="tx1"/>
                </a:solidFill>
                <a:latin typeface="+mn-lt"/>
                <a:ea typeface="+mn-ea"/>
                <a:cs typeface="+mn-cs"/>
              </a:rPr>
              <a:t>__________________________________________</a:t>
            </a:r>
          </a:p>
          <a:p>
            <a:pPr marL="225743" indent="-225743" defTabSz="722376">
              <a:spcAft>
                <a:spcPts val="1800"/>
              </a:spcAft>
              <a:buFont typeface="Wingdings" panose="05000000000000000000" pitchFamily="2" charset="2"/>
              <a:buChar char="q"/>
            </a:pPr>
            <a:r>
              <a:rPr lang="en-US" sz="1264" kern="1200" dirty="0">
                <a:solidFill>
                  <a:schemeClr val="tx1"/>
                </a:solidFill>
                <a:latin typeface="+mn-lt"/>
                <a:ea typeface="+mn-ea"/>
                <a:cs typeface="+mn-cs"/>
              </a:rPr>
              <a:t>Property Tax Revenues account for 47% of the General Fund budget and are estimated at $678K.  </a:t>
            </a:r>
          </a:p>
          <a:p>
            <a:pPr marL="225743" indent="-225743" defTabSz="722376">
              <a:spcAft>
                <a:spcPts val="1800"/>
              </a:spcAft>
              <a:buFont typeface="Wingdings" panose="05000000000000000000" pitchFamily="2" charset="2"/>
              <a:buChar char="q"/>
            </a:pPr>
            <a:r>
              <a:rPr lang="en-US" sz="1264" dirty="0"/>
              <a:t>Real property values increased by 62% with the 2023 revaluation, however industrial and commercial personal property valuation has declined 31% over the last 3 years, reducing the total taxable value by $13 million dollars. </a:t>
            </a:r>
            <a:endParaRPr lang="en-US" sz="1264" kern="1200" dirty="0">
              <a:solidFill>
                <a:schemeClr val="tx1"/>
              </a:solidFill>
              <a:latin typeface="+mn-lt"/>
              <a:ea typeface="+mn-ea"/>
              <a:cs typeface="+mn-cs"/>
            </a:endParaRPr>
          </a:p>
          <a:p>
            <a:pPr marL="225743" indent="-225743" defTabSz="722376">
              <a:spcAft>
                <a:spcPts val="1800"/>
              </a:spcAft>
              <a:buFont typeface="Wingdings" panose="05000000000000000000" pitchFamily="2" charset="2"/>
              <a:buChar char="q"/>
            </a:pPr>
            <a:r>
              <a:rPr lang="en-US" sz="1264" kern="1200" dirty="0">
                <a:solidFill>
                  <a:schemeClr val="tx1"/>
                </a:solidFill>
                <a:latin typeface="+mn-lt"/>
                <a:ea typeface="+mn-ea"/>
                <a:cs typeface="+mn-cs"/>
              </a:rPr>
              <a:t>Sales Tax and Utility Franchise revenues are expected to remain consistent at $200K and $270K respectively. </a:t>
            </a:r>
          </a:p>
          <a:p>
            <a:pPr marL="225743" indent="-225743" defTabSz="722376">
              <a:spcAft>
                <a:spcPts val="1800"/>
              </a:spcAft>
              <a:buFont typeface="Wingdings" panose="05000000000000000000" pitchFamily="2" charset="2"/>
              <a:buChar char="q"/>
            </a:pPr>
            <a:r>
              <a:rPr lang="en-US" sz="1264" kern="1200" dirty="0">
                <a:solidFill>
                  <a:schemeClr val="tx1"/>
                </a:solidFill>
                <a:latin typeface="+mn-lt"/>
                <a:ea typeface="+mn-ea"/>
                <a:cs typeface="+mn-cs"/>
              </a:rPr>
              <a:t>Restricted funding makes up 13% of revenues in Powell Bill allocations and grant awards.</a:t>
            </a:r>
          </a:p>
          <a:p>
            <a:pPr marL="225743" indent="-225743" defTabSz="722376">
              <a:spcAft>
                <a:spcPts val="600"/>
              </a:spcAft>
              <a:buFont typeface="Wingdings" panose="05000000000000000000" pitchFamily="2" charset="2"/>
              <a:buChar char="q"/>
            </a:pPr>
            <a:r>
              <a:rPr lang="en-US" sz="1264" kern="1200" dirty="0">
                <a:solidFill>
                  <a:schemeClr val="tx1"/>
                </a:solidFill>
                <a:latin typeface="+mn-lt"/>
                <a:ea typeface="+mn-ea"/>
                <a:cs typeface="+mn-cs"/>
              </a:rPr>
              <a:t>General Fund &amp; Powell Bill reserves in the amount of $79,850 were necessary to balance the budget</a:t>
            </a:r>
            <a:r>
              <a:rPr lang="en-US" sz="1422" kern="1200" dirty="0">
                <a:solidFill>
                  <a:schemeClr val="tx1"/>
                </a:solidFill>
                <a:latin typeface="+mn-lt"/>
                <a:ea typeface="+mn-ea"/>
                <a:cs typeface="+mn-cs"/>
              </a:rPr>
              <a:t>. </a:t>
            </a:r>
            <a:endParaRPr lang="en-US" dirty="0"/>
          </a:p>
        </p:txBody>
      </p:sp>
      <p:graphicFrame>
        <p:nvGraphicFramePr>
          <p:cNvPr id="4" name="Chart 3">
            <a:extLst>
              <a:ext uri="{FF2B5EF4-FFF2-40B4-BE49-F238E27FC236}">
                <a16:creationId xmlns:a16="http://schemas.microsoft.com/office/drawing/2014/main" id="{4AF1103E-CDAF-0AF4-01DB-9F25114DF9ED}"/>
              </a:ext>
            </a:extLst>
          </p:cNvPr>
          <p:cNvGraphicFramePr>
            <a:graphicFrameLocks/>
          </p:cNvGraphicFramePr>
          <p:nvPr>
            <p:extLst>
              <p:ext uri="{D42A27DB-BD31-4B8C-83A1-F6EECF244321}">
                <p14:modId xmlns:p14="http://schemas.microsoft.com/office/powerpoint/2010/main" val="89648551"/>
              </p:ext>
            </p:extLst>
          </p:nvPr>
        </p:nvGraphicFramePr>
        <p:xfrm>
          <a:off x="1371598" y="2120330"/>
          <a:ext cx="5742173" cy="41928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086607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C778506-4B58-E227-4DB2-307CCFA78B19}"/>
              </a:ext>
            </a:extLst>
          </p:cNvPr>
          <p:cNvGraphicFramePr>
            <a:graphicFrameLocks noGrp="1"/>
          </p:cNvGraphicFramePr>
          <p:nvPr>
            <p:ph idx="1"/>
            <p:extLst>
              <p:ext uri="{D42A27DB-BD31-4B8C-83A1-F6EECF244321}">
                <p14:modId xmlns:p14="http://schemas.microsoft.com/office/powerpoint/2010/main" val="3806470258"/>
              </p:ext>
            </p:extLst>
          </p:nvPr>
        </p:nvGraphicFramePr>
        <p:xfrm>
          <a:off x="5145865" y="670169"/>
          <a:ext cx="6367950" cy="55176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ext Placeholder 5">
            <a:extLst>
              <a:ext uri="{FF2B5EF4-FFF2-40B4-BE49-F238E27FC236}">
                <a16:creationId xmlns:a16="http://schemas.microsoft.com/office/drawing/2014/main" id="{F44B192A-71A5-5077-147F-D585A088A1AD}"/>
              </a:ext>
            </a:extLst>
          </p:cNvPr>
          <p:cNvGraphicFramePr/>
          <p:nvPr>
            <p:extLst>
              <p:ext uri="{D42A27DB-BD31-4B8C-83A1-F6EECF244321}">
                <p14:modId xmlns:p14="http://schemas.microsoft.com/office/powerpoint/2010/main" val="3873598381"/>
              </p:ext>
            </p:extLst>
          </p:nvPr>
        </p:nvGraphicFramePr>
        <p:xfrm>
          <a:off x="839788" y="670169"/>
          <a:ext cx="4306077" cy="5860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404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76A1B86-DC99-46B9-B5AA-A7E928EA9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304FFE-74E9-4316-B822-F35A685E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32910-8307-19DC-7F67-5DCAE35FD0B4}"/>
              </a:ext>
            </a:extLst>
          </p:cNvPr>
          <p:cNvSpPr>
            <a:spLocks noGrp="1"/>
          </p:cNvSpPr>
          <p:nvPr>
            <p:ph type="title"/>
          </p:nvPr>
        </p:nvSpPr>
        <p:spPr>
          <a:xfrm>
            <a:off x="5162550" y="485193"/>
            <a:ext cx="5636113" cy="1884783"/>
          </a:xfrm>
        </p:spPr>
        <p:txBody>
          <a:bodyPr vert="horz" lIns="91440" tIns="45720" rIns="91440" bIns="45720" rtlCol="0" anchor="b">
            <a:normAutofit fontScale="90000"/>
          </a:bodyPr>
          <a:lstStyle/>
          <a:p>
            <a:pPr algn="ctr"/>
            <a:r>
              <a:rPr lang="en-US" sz="4400" dirty="0">
                <a:solidFill>
                  <a:schemeClr val="tx1">
                    <a:lumMod val="85000"/>
                    <a:lumOff val="15000"/>
                  </a:schemeClr>
                </a:solidFill>
              </a:rPr>
              <a:t>How will the Revaluation impact my tax bill?</a:t>
            </a:r>
          </a:p>
        </p:txBody>
      </p:sp>
      <p:sp>
        <p:nvSpPr>
          <p:cNvPr id="3" name="Text Placeholder 2">
            <a:extLst>
              <a:ext uri="{FF2B5EF4-FFF2-40B4-BE49-F238E27FC236}">
                <a16:creationId xmlns:a16="http://schemas.microsoft.com/office/drawing/2014/main" id="{7E549766-CFFA-6B4C-EF95-D73779B67E6C}"/>
              </a:ext>
            </a:extLst>
          </p:cNvPr>
          <p:cNvSpPr>
            <a:spLocks noGrp="1"/>
          </p:cNvSpPr>
          <p:nvPr>
            <p:ph type="body" idx="1"/>
          </p:nvPr>
        </p:nvSpPr>
        <p:spPr>
          <a:xfrm>
            <a:off x="3722914" y="2528596"/>
            <a:ext cx="8042988" cy="3403281"/>
          </a:xfrm>
        </p:spPr>
        <p:txBody>
          <a:bodyPr vert="horz" lIns="91440" tIns="45720" rIns="91440" bIns="45720" rtlCol="0" anchor="t">
            <a:normAutofit/>
          </a:bodyPr>
          <a:lstStyle/>
          <a:p>
            <a:pPr algn="ctr"/>
            <a:r>
              <a:rPr lang="en-US" sz="1800" u="sng" dirty="0">
                <a:solidFill>
                  <a:schemeClr val="tx1">
                    <a:lumMod val="85000"/>
                    <a:lumOff val="15000"/>
                  </a:schemeClr>
                </a:solidFill>
              </a:rPr>
              <a:t>Previous Home Value	Avg Value Increase	 	Estimated Tax Increase</a:t>
            </a:r>
          </a:p>
          <a:p>
            <a:r>
              <a:rPr lang="en-US" sz="1800" dirty="0">
                <a:solidFill>
                  <a:schemeClr val="tx1">
                    <a:lumMod val="85000"/>
                    <a:lumOff val="15000"/>
                  </a:schemeClr>
                </a:solidFill>
              </a:rPr>
              <a:t>            $150,000		           $243,000		           $ 363.00 / year</a:t>
            </a:r>
          </a:p>
          <a:p>
            <a:r>
              <a:rPr lang="en-US" sz="1800" dirty="0">
                <a:solidFill>
                  <a:schemeClr val="tx1">
                    <a:lumMod val="85000"/>
                    <a:lumOff val="15000"/>
                  </a:schemeClr>
                </a:solidFill>
              </a:rPr>
              <a:t>            $200,000		           $324,000		           $ 484.00 / year</a:t>
            </a:r>
          </a:p>
          <a:p>
            <a:r>
              <a:rPr lang="en-US" sz="1800" dirty="0">
                <a:solidFill>
                  <a:schemeClr val="tx1">
                    <a:lumMod val="85000"/>
                    <a:lumOff val="15000"/>
                  </a:schemeClr>
                </a:solidFill>
              </a:rPr>
              <a:t>            $300,000		           $486,000		           $ 725.00 / year</a:t>
            </a:r>
          </a:p>
          <a:p>
            <a:r>
              <a:rPr lang="en-US" sz="1800" dirty="0">
                <a:solidFill>
                  <a:schemeClr val="tx1">
                    <a:lumMod val="85000"/>
                    <a:lumOff val="15000"/>
                  </a:schemeClr>
                </a:solidFill>
              </a:rPr>
              <a:t>            $400,000		           $648,000		           $ 967.20 / year</a:t>
            </a:r>
          </a:p>
          <a:p>
            <a:r>
              <a:rPr lang="en-US" sz="1800" dirty="0">
                <a:solidFill>
                  <a:schemeClr val="tx1">
                    <a:lumMod val="85000"/>
                    <a:lumOff val="15000"/>
                  </a:schemeClr>
                </a:solidFill>
              </a:rPr>
              <a:t>            $500,000		           $810,000		           $1,209.00 / year		</a:t>
            </a:r>
          </a:p>
          <a:p>
            <a:pPr algn="ctr"/>
            <a:endParaRPr lang="en-US" sz="1800" dirty="0">
              <a:solidFill>
                <a:schemeClr val="tx1">
                  <a:lumMod val="85000"/>
                  <a:lumOff val="15000"/>
                </a:schemeClr>
              </a:solidFill>
            </a:endParaRPr>
          </a:p>
          <a:p>
            <a:pPr algn="ctr"/>
            <a:r>
              <a:rPr lang="en-US" sz="1800" dirty="0">
                <a:solidFill>
                  <a:schemeClr val="tx1">
                    <a:lumMod val="85000"/>
                    <a:lumOff val="15000"/>
                  </a:schemeClr>
                </a:solidFill>
              </a:rPr>
              <a:t>Calculations are based on the average real property value increase of 62%.  </a:t>
            </a:r>
          </a:p>
        </p:txBody>
      </p:sp>
      <p:pic>
        <p:nvPicPr>
          <p:cNvPr id="20" name="Picture 19" descr="Houses in a subdivision">
            <a:extLst>
              <a:ext uri="{FF2B5EF4-FFF2-40B4-BE49-F238E27FC236}">
                <a16:creationId xmlns:a16="http://schemas.microsoft.com/office/drawing/2014/main" id="{CBB77567-3892-7F1D-E6CC-38DF2F63A69D}"/>
              </a:ext>
            </a:extLst>
          </p:cNvPr>
          <p:cNvPicPr>
            <a:picLocks noChangeAspect="1"/>
          </p:cNvPicPr>
          <p:nvPr/>
        </p:nvPicPr>
        <p:blipFill rotWithShape="1">
          <a:blip r:embed="rId2"/>
          <a:srcRect l="38526" r="26730" b="-1"/>
          <a:stretch/>
        </p:blipFill>
        <p:spPr>
          <a:xfrm>
            <a:off x="-7266" y="10"/>
            <a:ext cx="35696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spTree>
    <p:extLst>
      <p:ext uri="{BB962C8B-B14F-4D97-AF65-F5344CB8AC3E}">
        <p14:creationId xmlns:p14="http://schemas.microsoft.com/office/powerpoint/2010/main" val="1130240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31EE9B-82AD-6DC9-392B-2291548834D8}"/>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dirty="0">
                <a:solidFill>
                  <a:schemeClr val="tx1"/>
                </a:solidFill>
                <a:latin typeface="+mj-lt"/>
                <a:ea typeface="+mj-ea"/>
                <a:cs typeface="+mj-cs"/>
              </a:rPr>
              <a:t>Overview of General Fund Expenses</a:t>
            </a:r>
          </a:p>
        </p:txBody>
      </p:sp>
      <p:sp>
        <p:nvSpPr>
          <p:cNvPr id="12"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27D53BE-396D-2B40-2269-A8A13EB6A951}"/>
              </a:ext>
            </a:extLst>
          </p:cNvPr>
          <p:cNvSpPr>
            <a:spLocks noGrp="1"/>
          </p:cNvSpPr>
          <p:nvPr>
            <p:ph sz="half" idx="1"/>
          </p:nvPr>
        </p:nvSpPr>
        <p:spPr>
          <a:xfrm>
            <a:off x="841248" y="1782778"/>
            <a:ext cx="4350767" cy="4490004"/>
          </a:xfrm>
        </p:spPr>
        <p:txBody>
          <a:bodyPr>
            <a:normAutofit fontScale="92500" lnSpcReduction="10000"/>
          </a:bodyPr>
          <a:lstStyle/>
          <a:p>
            <a:pPr marL="176022" indent="-176022" defTabSz="704088">
              <a:spcBef>
                <a:spcPts val="770"/>
              </a:spcBef>
            </a:pPr>
            <a:r>
              <a:rPr lang="en-US" sz="1700" kern="1200" dirty="0">
                <a:solidFill>
                  <a:schemeClr val="tx1"/>
                </a:solidFill>
                <a:latin typeface="+mn-lt"/>
                <a:ea typeface="+mn-ea"/>
                <a:cs typeface="+mn-cs"/>
              </a:rPr>
              <a:t>Increases in General Fund expenditures have been impacted in the following departments: Salary &amp; Benefits, Police &amp; Fire, Parks &amp; Recreation, Public Works, and Capital Expenditures.</a:t>
            </a:r>
          </a:p>
          <a:p>
            <a:pPr marL="176022" indent="-176022" defTabSz="704088">
              <a:spcBef>
                <a:spcPts val="770"/>
              </a:spcBef>
            </a:pPr>
            <a:r>
              <a:rPr lang="en-US" sz="1700" kern="1200" dirty="0">
                <a:solidFill>
                  <a:schemeClr val="tx1"/>
                </a:solidFill>
                <a:latin typeface="+mn-lt"/>
                <a:ea typeface="+mn-ea"/>
                <a:cs typeface="+mn-cs"/>
              </a:rPr>
              <a:t>Service levels will remain the same for police, fire, and waste/recycling collection in FY2024. </a:t>
            </a:r>
          </a:p>
          <a:p>
            <a:pPr marL="176022" indent="-176022" defTabSz="704088">
              <a:spcBef>
                <a:spcPts val="770"/>
              </a:spcBef>
            </a:pPr>
            <a:r>
              <a:rPr lang="en-US" sz="1700" kern="1200" dirty="0">
                <a:solidFill>
                  <a:schemeClr val="tx1"/>
                </a:solidFill>
                <a:latin typeface="+mn-lt"/>
                <a:ea typeface="+mn-ea"/>
                <a:cs typeface="+mn-cs"/>
              </a:rPr>
              <a:t>Police &amp; Fire protection remain the largest expenditures in the General Fund Budget.  The cost of contract services for these items has increased 20% since 2019. </a:t>
            </a:r>
          </a:p>
          <a:p>
            <a:pPr marL="176022" indent="-176022" defTabSz="704088">
              <a:spcBef>
                <a:spcPts val="770"/>
              </a:spcBef>
            </a:pPr>
            <a:r>
              <a:rPr lang="en-US" sz="1700" kern="1200" dirty="0">
                <a:solidFill>
                  <a:schemeClr val="tx1"/>
                </a:solidFill>
                <a:latin typeface="+mn-lt"/>
                <a:ea typeface="+mn-ea"/>
                <a:cs typeface="+mn-cs"/>
              </a:rPr>
              <a:t>Two new staff positions will be funded in the upcoming budget including a full-time finance officer, and part-time clerical position. </a:t>
            </a:r>
          </a:p>
          <a:p>
            <a:pPr marL="176022" indent="-176022" defTabSz="704088">
              <a:spcBef>
                <a:spcPts val="770"/>
              </a:spcBef>
            </a:pPr>
            <a:r>
              <a:rPr lang="en-US" sz="1700" kern="1200" dirty="0">
                <a:solidFill>
                  <a:schemeClr val="tx1"/>
                </a:solidFill>
                <a:latin typeface="+mn-lt"/>
                <a:ea typeface="+mn-ea"/>
                <a:cs typeface="+mn-cs"/>
              </a:rPr>
              <a:t>Major shift in this year’s budget is a 54% increase in funding for Capital improvement Projects.  Many projects placed on hold during the pandemic have been reprioritized and funded in FY2024. </a:t>
            </a:r>
            <a:endParaRPr lang="en-US" sz="1700" dirty="0"/>
          </a:p>
        </p:txBody>
      </p:sp>
      <p:graphicFrame>
        <p:nvGraphicFramePr>
          <p:cNvPr id="5" name="Content Placeholder 4">
            <a:extLst>
              <a:ext uri="{FF2B5EF4-FFF2-40B4-BE49-F238E27FC236}">
                <a16:creationId xmlns:a16="http://schemas.microsoft.com/office/drawing/2014/main" id="{7B34A089-887C-4A89-B0D5-A961D8E8F496}"/>
              </a:ext>
            </a:extLst>
          </p:cNvPr>
          <p:cNvGraphicFramePr>
            <a:graphicFrameLocks noGrp="1"/>
          </p:cNvGraphicFramePr>
          <p:nvPr>
            <p:ph sz="half" idx="2"/>
            <p:extLst>
              <p:ext uri="{D42A27DB-BD31-4B8C-83A1-F6EECF244321}">
                <p14:modId xmlns:p14="http://schemas.microsoft.com/office/powerpoint/2010/main" val="2315019637"/>
              </p:ext>
            </p:extLst>
          </p:nvPr>
        </p:nvGraphicFramePr>
        <p:xfrm>
          <a:off x="5584047" y="1737360"/>
          <a:ext cx="5763657" cy="4535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928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rmal flask on park bench">
            <a:extLst>
              <a:ext uri="{FF2B5EF4-FFF2-40B4-BE49-F238E27FC236}">
                <a16:creationId xmlns:a16="http://schemas.microsoft.com/office/drawing/2014/main" id="{9DD8CBD9-A26B-426A-0823-60DC8DAEE3E4}"/>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34"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27539F-102D-B89C-5FD4-35AEB3686D75}"/>
              </a:ext>
            </a:extLst>
          </p:cNvPr>
          <p:cNvSpPr>
            <a:spLocks noGrp="1"/>
          </p:cNvSpPr>
          <p:nvPr>
            <p:ph type="title"/>
          </p:nvPr>
        </p:nvSpPr>
        <p:spPr>
          <a:xfrm>
            <a:off x="7133120" y="365125"/>
            <a:ext cx="4619169" cy="1388039"/>
          </a:xfrm>
        </p:spPr>
        <p:txBody>
          <a:bodyPr>
            <a:normAutofit/>
          </a:bodyPr>
          <a:lstStyle/>
          <a:p>
            <a:pPr algn="ctr"/>
            <a:r>
              <a:rPr lang="en-US" sz="2800" dirty="0"/>
              <a:t>Planned Capital Improvement Projects for FY2023-24</a:t>
            </a:r>
          </a:p>
        </p:txBody>
      </p:sp>
      <p:sp>
        <p:nvSpPr>
          <p:cNvPr id="3" name="Content Placeholder 2">
            <a:extLst>
              <a:ext uri="{FF2B5EF4-FFF2-40B4-BE49-F238E27FC236}">
                <a16:creationId xmlns:a16="http://schemas.microsoft.com/office/drawing/2014/main" id="{61064F68-576E-712B-6270-AC8CA9B3EC09}"/>
              </a:ext>
            </a:extLst>
          </p:cNvPr>
          <p:cNvSpPr>
            <a:spLocks noGrp="1"/>
          </p:cNvSpPr>
          <p:nvPr>
            <p:ph idx="1"/>
          </p:nvPr>
        </p:nvSpPr>
        <p:spPr>
          <a:xfrm>
            <a:off x="7510072" y="1753164"/>
            <a:ext cx="4482059" cy="4739711"/>
          </a:xfrm>
        </p:spPr>
        <p:txBody>
          <a:bodyPr>
            <a:normAutofit lnSpcReduction="10000"/>
          </a:bodyPr>
          <a:lstStyle/>
          <a:p>
            <a:pPr marL="0" indent="0">
              <a:buNone/>
            </a:pPr>
            <a:r>
              <a:rPr lang="en-US" sz="2000" u="sng" dirty="0"/>
              <a:t>McAdenville Greenway Park</a:t>
            </a:r>
          </a:p>
          <a:p>
            <a:r>
              <a:rPr lang="en-US" sz="2000" dirty="0"/>
              <a:t>Picnic shelter</a:t>
            </a:r>
          </a:p>
          <a:p>
            <a:r>
              <a:rPr lang="en-US" sz="2000" dirty="0"/>
              <a:t>Monument and directional signage</a:t>
            </a:r>
          </a:p>
          <a:p>
            <a:pPr marL="0" indent="0">
              <a:buNone/>
            </a:pPr>
            <a:r>
              <a:rPr lang="en-US" sz="2000" u="sng" dirty="0"/>
              <a:t>River Link Greenway</a:t>
            </a:r>
          </a:p>
          <a:p>
            <a:r>
              <a:rPr lang="en-US" sz="2000" dirty="0"/>
              <a:t>Design plans are 60% complete</a:t>
            </a:r>
          </a:p>
          <a:p>
            <a:r>
              <a:rPr lang="en-US" sz="2000" dirty="0"/>
              <a:t>CTT grant award received for $150K</a:t>
            </a:r>
          </a:p>
          <a:p>
            <a:r>
              <a:rPr lang="en-US" sz="2000" dirty="0"/>
              <a:t>2023 focus is securing additional grant funding for construction. Estimated construction cost will be $1 million.</a:t>
            </a:r>
          </a:p>
          <a:p>
            <a:pPr marL="0" indent="0">
              <a:buNone/>
            </a:pPr>
            <a:r>
              <a:rPr lang="en-US" sz="2000" u="sng" dirty="0"/>
              <a:t>Refurbish Town Assets</a:t>
            </a:r>
          </a:p>
          <a:p>
            <a:r>
              <a:rPr lang="en-US" sz="2000" dirty="0"/>
              <a:t>Upfit of lower level of Town Hall to accommodate expanded staff.</a:t>
            </a:r>
          </a:p>
          <a:p>
            <a:r>
              <a:rPr lang="en-US" sz="2000" dirty="0"/>
              <a:t>Interior improvements to Fire Station. </a:t>
            </a:r>
          </a:p>
        </p:txBody>
      </p:sp>
    </p:spTree>
    <p:extLst>
      <p:ext uri="{BB962C8B-B14F-4D97-AF65-F5344CB8AC3E}">
        <p14:creationId xmlns:p14="http://schemas.microsoft.com/office/powerpoint/2010/main" val="308712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D7927-90C8-5B06-A1AE-0004E151D3DF}"/>
              </a:ext>
            </a:extLst>
          </p:cNvPr>
          <p:cNvSpPr>
            <a:spLocks noGrp="1"/>
          </p:cNvSpPr>
          <p:nvPr>
            <p:ph type="title"/>
          </p:nvPr>
        </p:nvSpPr>
        <p:spPr>
          <a:xfrm>
            <a:off x="5235007" y="265723"/>
            <a:ext cx="6116390" cy="617415"/>
          </a:xfrm>
        </p:spPr>
        <p:txBody>
          <a:bodyPr anchor="b">
            <a:normAutofit/>
          </a:bodyPr>
          <a:lstStyle/>
          <a:p>
            <a:r>
              <a:rPr lang="en-US" sz="2800" b="1" u="sng" dirty="0"/>
              <a:t>Water &amp; Sewer Fund</a:t>
            </a:r>
          </a:p>
        </p:txBody>
      </p:sp>
      <p:sp>
        <p:nvSpPr>
          <p:cNvPr id="11" name="Oval 10">
            <a:extLst>
              <a:ext uri="{FF2B5EF4-FFF2-40B4-BE49-F238E27FC236}">
                <a16:creationId xmlns:a16="http://schemas.microsoft.com/office/drawing/2014/main" id="{94B34D4F-E340-4590-7714-194081B94C90}"/>
              </a:ext>
            </a:extLst>
          </p:cNvPr>
          <p:cNvSpPr/>
          <p:nvPr/>
        </p:nvSpPr>
        <p:spPr>
          <a:xfrm>
            <a:off x="1068130" y="1275070"/>
            <a:ext cx="3876165" cy="3876165"/>
          </a:xfrm>
          <a:prstGeom prst="ellipse">
            <a:avLst/>
          </a:prstGeom>
          <a:solidFill>
            <a:prstClr val="ltGray"/>
          </a:solidFill>
        </p:spPr>
      </p:sp>
      <p:sp>
        <p:nvSpPr>
          <p:cNvPr id="12" name="Partial Circle 11">
            <a:extLst>
              <a:ext uri="{FF2B5EF4-FFF2-40B4-BE49-F238E27FC236}">
                <a16:creationId xmlns:a16="http://schemas.microsoft.com/office/drawing/2014/main" id="{FCD92594-431E-5939-BAC0-0294C1DF0FF5}"/>
              </a:ext>
            </a:extLst>
          </p:cNvPr>
          <p:cNvSpPr/>
          <p:nvPr/>
        </p:nvSpPr>
        <p:spPr>
          <a:xfrm>
            <a:off x="1068130" y="1275070"/>
            <a:ext cx="3876165" cy="3876165"/>
          </a:xfrm>
          <a:prstGeom prst="pie">
            <a:avLst>
              <a:gd name="adj1" fmla="val 16200000"/>
              <a:gd name="adj2" fmla="val 5375434"/>
            </a:avLst>
          </a:prstGeom>
          <a:solidFill>
            <a:schemeClr val="accent1"/>
          </a:solidFill>
        </p:spPr>
      </p:sp>
      <p:sp>
        <p:nvSpPr>
          <p:cNvPr id="16" name="Oval 12">
            <a:extLst>
              <a:ext uri="{FF2B5EF4-FFF2-40B4-BE49-F238E27FC236}">
                <a16:creationId xmlns:a16="http://schemas.microsoft.com/office/drawing/2014/main" id="{FE303B49-03F7-15D6-B137-326B36EA13DF}"/>
              </a:ext>
            </a:extLst>
          </p:cNvPr>
          <p:cNvSpPr/>
          <p:nvPr/>
        </p:nvSpPr>
        <p:spPr>
          <a:xfrm>
            <a:off x="1358842" y="1565782"/>
            <a:ext cx="3259811" cy="3230153"/>
          </a:xfrm>
          <a:prstGeom prst="ellipse">
            <a:avLst/>
          </a:prstGeom>
          <a:solidFill>
            <a:prstClr val="white"/>
          </a:solidFill>
        </p:spPr>
      </p:sp>
      <p:pic>
        <p:nvPicPr>
          <p:cNvPr id="7" name="Graphic 6" descr="Person washing hands">
            <a:extLst>
              <a:ext uri="{FF2B5EF4-FFF2-40B4-BE49-F238E27FC236}">
                <a16:creationId xmlns:a16="http://schemas.microsoft.com/office/drawing/2014/main" id="{BA41363A-2767-F009-57A5-CCE2B31951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2348" y="2463909"/>
            <a:ext cx="2247729" cy="1498486"/>
          </a:xfrm>
          <a:prstGeom prst="rect">
            <a:avLst/>
          </a:prstGeom>
          <a:solidFill>
            <a:prstClr val="white"/>
          </a:solidFill>
        </p:spPr>
      </p:pic>
      <p:sp>
        <p:nvSpPr>
          <p:cNvPr id="18" name="Content Placeholder 2">
            <a:extLst>
              <a:ext uri="{FF2B5EF4-FFF2-40B4-BE49-F238E27FC236}">
                <a16:creationId xmlns:a16="http://schemas.microsoft.com/office/drawing/2014/main" id="{1BF03939-AF6C-25AB-C9E7-97F5BAC14897}"/>
              </a:ext>
            </a:extLst>
          </p:cNvPr>
          <p:cNvSpPr>
            <a:spLocks noGrp="1"/>
          </p:cNvSpPr>
          <p:nvPr>
            <p:ph idx="1"/>
          </p:nvPr>
        </p:nvSpPr>
        <p:spPr>
          <a:xfrm>
            <a:off x="5235007" y="976923"/>
            <a:ext cx="6624201" cy="5311909"/>
          </a:xfrm>
        </p:spPr>
        <p:txBody>
          <a:bodyPr anchor="t">
            <a:noAutofit/>
          </a:bodyPr>
          <a:lstStyle/>
          <a:p>
            <a:r>
              <a:rPr lang="en-US" sz="1600" dirty="0"/>
              <a:t>W&amp;S revenues are estimated to be $794,195 for FY2023-24.  (down $82K from FY2023)</a:t>
            </a:r>
          </a:p>
          <a:p>
            <a:r>
              <a:rPr lang="en-US" sz="1600" dirty="0"/>
              <a:t>Fund Balance reserves in the amount of $161,445 were needed to balance the budget.</a:t>
            </a:r>
          </a:p>
          <a:p>
            <a:r>
              <a:rPr lang="en-US" sz="1600" dirty="0"/>
              <a:t>Increase of 2% in water/sewer rates effective 7/1/2023.</a:t>
            </a:r>
          </a:p>
          <a:p>
            <a:pPr lvl="1">
              <a:buFont typeface="Wingdings" panose="05000000000000000000" pitchFamily="2" charset="2"/>
              <a:buChar char="Ø"/>
            </a:pPr>
            <a:r>
              <a:rPr lang="en-US" sz="1600" dirty="0"/>
              <a:t>Monthly minimum bill (2500 gal) $54.47 – Increase of $12.84/year</a:t>
            </a:r>
          </a:p>
          <a:p>
            <a:pPr lvl="1">
              <a:buFont typeface="Wingdings" panose="05000000000000000000" pitchFamily="2" charset="2"/>
              <a:buChar char="Ø"/>
            </a:pPr>
            <a:r>
              <a:rPr lang="en-US" sz="1600" dirty="0"/>
              <a:t>Monthly minimum bill (5000 gal) $99.25 – Increase of $24.00/year</a:t>
            </a:r>
          </a:p>
          <a:p>
            <a:r>
              <a:rPr lang="en-US" sz="1600" dirty="0"/>
              <a:t>Approved CIP for water/sewer projects totals approximately $17 million dollars</a:t>
            </a:r>
          </a:p>
          <a:p>
            <a:r>
              <a:rPr lang="en-US" sz="1600" dirty="0"/>
              <a:t>In July of 2020, the Viable Utility Reserve (VUR) program was established by the State Water Infrastructure Authority and the Local Government Commission to provide aid to at risk and distressed utilities in NC.  McAdenville qualified for the state VUR program in 2022 which provided opportunities for up to $15 million in grant funding for approved CIP projects.  </a:t>
            </a:r>
          </a:p>
          <a:p>
            <a:r>
              <a:rPr lang="en-US" sz="1600" dirty="0"/>
              <a:t>McAdenville submitted four applications in 2022 to DWI for various water &amp; sewer projects.  To date, two applications have been approved and awarded grant funding totaling just over $7 million dollars.</a:t>
            </a:r>
          </a:p>
          <a:p>
            <a:r>
              <a:rPr lang="en-US" sz="1600" dirty="0"/>
              <a:t>A system merger with the City of Gastonia/Two Rivers Utilities is still being evaluated.  </a:t>
            </a:r>
          </a:p>
        </p:txBody>
      </p:sp>
      <p:sp>
        <p:nvSpPr>
          <p:cNvPr id="15" name="Rectangle 14">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92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6B488BC-E2DD-B0D3-D415-9078F8AE1FB1}"/>
              </a:ext>
            </a:extLst>
          </p:cNvPr>
          <p:cNvSpPr>
            <a:spLocks noGrp="1"/>
          </p:cNvSpPr>
          <p:nvPr>
            <p:ph type="title"/>
          </p:nvPr>
        </p:nvSpPr>
        <p:spPr>
          <a:xfrm>
            <a:off x="578888" y="1607868"/>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Water/Sewer</a:t>
            </a:r>
            <a:br>
              <a:rPr lang="en-US" sz="3400" kern="1200">
                <a:solidFill>
                  <a:srgbClr val="FFFFFF"/>
                </a:solidFill>
                <a:latin typeface="+mj-lt"/>
                <a:ea typeface="+mj-ea"/>
                <a:cs typeface="+mj-cs"/>
              </a:rPr>
            </a:br>
            <a:br>
              <a:rPr lang="en-US" sz="3400" kern="1200">
                <a:solidFill>
                  <a:srgbClr val="FFFFFF"/>
                </a:solidFill>
                <a:latin typeface="+mj-lt"/>
                <a:ea typeface="+mj-ea"/>
                <a:cs typeface="+mj-cs"/>
              </a:rPr>
            </a:br>
            <a:r>
              <a:rPr lang="en-US" sz="3400" kern="1200">
                <a:solidFill>
                  <a:srgbClr val="FFFFFF"/>
                </a:solidFill>
                <a:latin typeface="+mj-lt"/>
                <a:ea typeface="+mj-ea"/>
                <a:cs typeface="+mj-cs"/>
              </a:rPr>
              <a:t>Capital</a:t>
            </a:r>
            <a:br>
              <a:rPr lang="en-US" sz="3400" kern="1200">
                <a:solidFill>
                  <a:srgbClr val="FFFFFF"/>
                </a:solidFill>
                <a:latin typeface="+mj-lt"/>
                <a:ea typeface="+mj-ea"/>
                <a:cs typeface="+mj-cs"/>
              </a:rPr>
            </a:br>
            <a:r>
              <a:rPr lang="en-US" sz="3400" kern="1200">
                <a:solidFill>
                  <a:srgbClr val="FFFFFF"/>
                </a:solidFill>
                <a:latin typeface="+mj-lt"/>
                <a:ea typeface="+mj-ea"/>
                <a:cs typeface="+mj-cs"/>
              </a:rPr>
              <a:t>Improvement</a:t>
            </a:r>
            <a:br>
              <a:rPr lang="en-US" sz="3400" kern="1200">
                <a:solidFill>
                  <a:srgbClr val="FFFFFF"/>
                </a:solidFill>
                <a:latin typeface="+mj-lt"/>
                <a:ea typeface="+mj-ea"/>
                <a:cs typeface="+mj-cs"/>
              </a:rPr>
            </a:br>
            <a:r>
              <a:rPr lang="en-US" sz="3400" kern="1200">
                <a:solidFill>
                  <a:srgbClr val="FFFFFF"/>
                </a:solidFill>
                <a:latin typeface="+mj-lt"/>
                <a:ea typeface="+mj-ea"/>
                <a:cs typeface="+mj-cs"/>
              </a:rPr>
              <a:t>Projects</a:t>
            </a:r>
            <a:br>
              <a:rPr lang="en-US" sz="3400" kern="1200">
                <a:solidFill>
                  <a:srgbClr val="FFFFFF"/>
                </a:solidFill>
                <a:latin typeface="+mj-lt"/>
                <a:ea typeface="+mj-ea"/>
                <a:cs typeface="+mj-cs"/>
              </a:rPr>
            </a:br>
            <a:endParaRPr lang="en-US" sz="3400" kern="1200" dirty="0">
              <a:solidFill>
                <a:srgbClr val="FFFFFF"/>
              </a:solidFill>
              <a:latin typeface="+mj-lt"/>
              <a:ea typeface="+mj-ea"/>
              <a:cs typeface="+mj-cs"/>
            </a:endParaRPr>
          </a:p>
        </p:txBody>
      </p:sp>
      <p:graphicFrame>
        <p:nvGraphicFramePr>
          <p:cNvPr id="8" name="Content Placeholder 7">
            <a:extLst>
              <a:ext uri="{FF2B5EF4-FFF2-40B4-BE49-F238E27FC236}">
                <a16:creationId xmlns:a16="http://schemas.microsoft.com/office/drawing/2014/main" id="{B6CA8083-6FF8-0F7C-9B0C-E60580A4DD6B}"/>
              </a:ext>
            </a:extLst>
          </p:cNvPr>
          <p:cNvGraphicFramePr>
            <a:graphicFrameLocks noGrp="1"/>
          </p:cNvGraphicFramePr>
          <p:nvPr>
            <p:ph idx="1"/>
            <p:extLst>
              <p:ext uri="{D42A27DB-BD31-4B8C-83A1-F6EECF244321}">
                <p14:modId xmlns:p14="http://schemas.microsoft.com/office/powerpoint/2010/main" val="3394567030"/>
              </p:ext>
            </p:extLst>
          </p:nvPr>
        </p:nvGraphicFramePr>
        <p:xfrm>
          <a:off x="4502428" y="705231"/>
          <a:ext cx="7225748" cy="5447549"/>
        </p:xfrm>
        <a:graphic>
          <a:graphicData uri="http://schemas.openxmlformats.org/drawingml/2006/table">
            <a:tbl>
              <a:tblPr firstRow="1" bandRow="1"/>
              <a:tblGrid>
                <a:gridCol w="812435">
                  <a:extLst>
                    <a:ext uri="{9D8B030D-6E8A-4147-A177-3AD203B41FA5}">
                      <a16:colId xmlns:a16="http://schemas.microsoft.com/office/drawing/2014/main" val="431215265"/>
                    </a:ext>
                  </a:extLst>
                </a:gridCol>
                <a:gridCol w="812435">
                  <a:extLst>
                    <a:ext uri="{9D8B030D-6E8A-4147-A177-3AD203B41FA5}">
                      <a16:colId xmlns:a16="http://schemas.microsoft.com/office/drawing/2014/main" val="1339783624"/>
                    </a:ext>
                  </a:extLst>
                </a:gridCol>
                <a:gridCol w="812435">
                  <a:extLst>
                    <a:ext uri="{9D8B030D-6E8A-4147-A177-3AD203B41FA5}">
                      <a16:colId xmlns:a16="http://schemas.microsoft.com/office/drawing/2014/main" val="2520162777"/>
                    </a:ext>
                  </a:extLst>
                </a:gridCol>
                <a:gridCol w="812435">
                  <a:extLst>
                    <a:ext uri="{9D8B030D-6E8A-4147-A177-3AD203B41FA5}">
                      <a16:colId xmlns:a16="http://schemas.microsoft.com/office/drawing/2014/main" val="2233566997"/>
                    </a:ext>
                  </a:extLst>
                </a:gridCol>
                <a:gridCol w="812435">
                  <a:extLst>
                    <a:ext uri="{9D8B030D-6E8A-4147-A177-3AD203B41FA5}">
                      <a16:colId xmlns:a16="http://schemas.microsoft.com/office/drawing/2014/main" val="1256495956"/>
                    </a:ext>
                  </a:extLst>
                </a:gridCol>
                <a:gridCol w="1504854">
                  <a:extLst>
                    <a:ext uri="{9D8B030D-6E8A-4147-A177-3AD203B41FA5}">
                      <a16:colId xmlns:a16="http://schemas.microsoft.com/office/drawing/2014/main" val="522748237"/>
                    </a:ext>
                  </a:extLst>
                </a:gridCol>
                <a:gridCol w="1658719">
                  <a:extLst>
                    <a:ext uri="{9D8B030D-6E8A-4147-A177-3AD203B41FA5}">
                      <a16:colId xmlns:a16="http://schemas.microsoft.com/office/drawing/2014/main" val="586031595"/>
                    </a:ext>
                  </a:extLst>
                </a:gridCol>
              </a:tblGrid>
              <a:tr h="220277">
                <a:tc gridSpan="6">
                  <a:txBody>
                    <a:bodyPr/>
                    <a:lstStyle/>
                    <a:p>
                      <a:pPr algn="l" fontAlgn="b"/>
                      <a:r>
                        <a:rPr lang="en-US" sz="1100" b="1" i="0" u="sng" strike="noStrike">
                          <a:solidFill>
                            <a:srgbClr val="000000"/>
                          </a:solidFill>
                          <a:effectLst/>
                          <a:latin typeface="Calibri" panose="020F0502020204030204" pitchFamily="34" charset="0"/>
                        </a:rPr>
                        <a:t>Sewer Collection</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830850668"/>
                  </a:ext>
                </a:extLst>
              </a:tr>
              <a:tr h="220277">
                <a:tc gridSpan="6">
                  <a:txBody>
                    <a:bodyPr/>
                    <a:lstStyle/>
                    <a:p>
                      <a:pPr algn="l" fontAlgn="b"/>
                      <a:r>
                        <a:rPr lang="en-US" sz="1100" b="0" i="0" u="none" strike="noStrike">
                          <a:solidFill>
                            <a:srgbClr val="000000"/>
                          </a:solidFill>
                          <a:effectLst/>
                          <a:latin typeface="Calibri" panose="020F0502020204030204" pitchFamily="34" charset="0"/>
                        </a:rPr>
                        <a:t>Pharr Line - Northern Section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36481936"/>
                  </a:ext>
                </a:extLst>
              </a:tr>
              <a:tr h="220277">
                <a:tc gridSpan="6">
                  <a:txBody>
                    <a:bodyPr/>
                    <a:lstStyle/>
                    <a:p>
                      <a:pPr algn="l" fontAlgn="b"/>
                      <a:r>
                        <a:rPr lang="en-US" sz="1100" b="0" i="0" u="none" strike="noStrike" dirty="0">
                          <a:solidFill>
                            <a:srgbClr val="000000"/>
                          </a:solidFill>
                          <a:effectLst/>
                          <a:latin typeface="Calibri" panose="020F0502020204030204" pitchFamily="34" charset="0"/>
                        </a:rPr>
                        <a:t>Pharr Line - Southern Section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4,926,617.00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80614815"/>
                  </a:ext>
                </a:extLst>
              </a:tr>
              <a:tr h="220277">
                <a:tc gridSpan="6">
                  <a:txBody>
                    <a:bodyPr/>
                    <a:lstStyle/>
                    <a:p>
                      <a:pPr algn="l" fontAlgn="b"/>
                      <a:r>
                        <a:rPr lang="en-US" sz="1100" b="0" i="0" u="none" strike="noStrike" dirty="0">
                          <a:solidFill>
                            <a:srgbClr val="000000"/>
                          </a:solidFill>
                          <a:effectLst/>
                          <a:latin typeface="Calibri" panose="020F0502020204030204" pitchFamily="34" charset="0"/>
                        </a:rPr>
                        <a:t>Poplar Street &amp; Aviary Court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7874855"/>
                  </a:ext>
                </a:extLst>
              </a:tr>
              <a:tr h="220277">
                <a:tc gridSpan="6">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977941"/>
                  </a:ext>
                </a:extLst>
              </a:tr>
              <a:tr h="220277">
                <a:tc gridSpan="6">
                  <a:txBody>
                    <a:bodyPr/>
                    <a:lstStyle/>
                    <a:p>
                      <a:pPr algn="l" fontAlgn="b"/>
                      <a:r>
                        <a:rPr lang="en-US" sz="1100" b="1" i="0" u="sng" strike="noStrike">
                          <a:solidFill>
                            <a:srgbClr val="000000"/>
                          </a:solidFill>
                          <a:effectLst/>
                          <a:latin typeface="Calibri" panose="020F0502020204030204" pitchFamily="34" charset="0"/>
                        </a:rPr>
                        <a:t>Water Distribution</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336325965"/>
                  </a:ext>
                </a:extLst>
              </a:tr>
              <a:tr h="220277">
                <a:tc gridSpan="6">
                  <a:txBody>
                    <a:bodyPr/>
                    <a:lstStyle/>
                    <a:p>
                      <a:pPr algn="l" fontAlgn="b"/>
                      <a:r>
                        <a:rPr lang="en-US" sz="1100" b="0" i="0" u="none" strike="noStrike">
                          <a:solidFill>
                            <a:srgbClr val="000000"/>
                          </a:solidFill>
                          <a:effectLst/>
                          <a:latin typeface="Calibri" panose="020F0502020204030204" pitchFamily="34" charset="0"/>
                        </a:rPr>
                        <a:t>McAdenville System - PRV Replacement     (1)</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250,000.00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626694"/>
                  </a:ext>
                </a:extLst>
              </a:tr>
              <a:tr h="220277">
                <a:tc gridSpan="6">
                  <a:txBody>
                    <a:bodyPr/>
                    <a:lstStyle/>
                    <a:p>
                      <a:pPr algn="l" fontAlgn="b"/>
                      <a:r>
                        <a:rPr lang="en-US" sz="1100" b="0" i="0" u="none" strike="noStrike">
                          <a:solidFill>
                            <a:srgbClr val="000000"/>
                          </a:solidFill>
                          <a:effectLst/>
                          <a:latin typeface="Calibri" panose="020F0502020204030204" pitchFamily="34" charset="0"/>
                        </a:rPr>
                        <a:t>Mockingbird Line - Abandon 2" &amp; reconnect customers    (5)</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125,000.00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419094"/>
                  </a:ext>
                </a:extLst>
              </a:tr>
              <a:tr h="220277">
                <a:tc gridSpan="6">
                  <a:txBody>
                    <a:bodyPr/>
                    <a:lstStyle/>
                    <a:p>
                      <a:pPr algn="l" fontAlgn="b"/>
                      <a:r>
                        <a:rPr lang="en-US" sz="1100" b="0" i="0" u="none" strike="noStrike">
                          <a:solidFill>
                            <a:srgbClr val="000000"/>
                          </a:solidFill>
                          <a:effectLst/>
                          <a:latin typeface="Calibri" panose="020F0502020204030204" pitchFamily="34" charset="0"/>
                        </a:rPr>
                        <a:t>Correct Cross-Connetion at Industrial Facilities     (2)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626395345"/>
                  </a:ext>
                </a:extLst>
              </a:tr>
              <a:tr h="220277">
                <a:tc gridSpan="6">
                  <a:txBody>
                    <a:bodyPr/>
                    <a:lstStyle/>
                    <a:p>
                      <a:pPr algn="l" fontAlgn="b"/>
                      <a:r>
                        <a:rPr lang="en-US" sz="1100" b="0" i="0" u="none" strike="noStrike">
                          <a:solidFill>
                            <a:srgbClr val="000000"/>
                          </a:solidFill>
                          <a:effectLst/>
                          <a:latin typeface="Calibri" panose="020F0502020204030204" pitchFamily="34" charset="0"/>
                        </a:rPr>
                        <a:t>Wesleyan Drive Interconnect     (2)</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3,749,048.00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07108234"/>
                  </a:ext>
                </a:extLst>
              </a:tr>
              <a:tr h="220277">
                <a:tc gridSpan="6">
                  <a:txBody>
                    <a:bodyPr/>
                    <a:lstStyle/>
                    <a:p>
                      <a:pPr algn="l" fontAlgn="b"/>
                      <a:r>
                        <a:rPr lang="en-US" sz="1100" b="0" i="0" u="none" strike="noStrike">
                          <a:solidFill>
                            <a:srgbClr val="000000"/>
                          </a:solidFill>
                          <a:effectLst/>
                          <a:latin typeface="Calibri" panose="020F0502020204030204" pitchFamily="34" charset="0"/>
                        </a:rPr>
                        <a:t>Ford Drive &amp; Oak Drive - Line Replacement     (3)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309257445"/>
                  </a:ext>
                </a:extLst>
              </a:tr>
              <a:tr h="220277">
                <a:tc gridSpan="6">
                  <a:txBody>
                    <a:bodyPr/>
                    <a:lstStyle/>
                    <a:p>
                      <a:pPr algn="l" fontAlgn="b"/>
                      <a:r>
                        <a:rPr lang="en-US" sz="1100" b="0" i="0" u="none" strike="noStrike">
                          <a:solidFill>
                            <a:srgbClr val="000000"/>
                          </a:solidFill>
                          <a:effectLst/>
                          <a:latin typeface="Calibri" panose="020F0502020204030204" pitchFamily="34" charset="0"/>
                        </a:rPr>
                        <a:t>Poplar Street &amp; Aviary Court - Line Replacement     (3)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3,269,750.00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92728227"/>
                  </a:ext>
                </a:extLst>
              </a:tr>
              <a:tr h="220277">
                <a:tc gridSpan="6">
                  <a:txBody>
                    <a:bodyPr/>
                    <a:lstStyle/>
                    <a:p>
                      <a:pPr algn="l" fontAlgn="b"/>
                      <a:r>
                        <a:rPr lang="en-US" sz="1100" b="0" i="0" u="none" strike="noStrike">
                          <a:solidFill>
                            <a:srgbClr val="000000"/>
                          </a:solidFill>
                          <a:effectLst/>
                          <a:latin typeface="Calibri" panose="020F0502020204030204" pitchFamily="34" charset="0"/>
                        </a:rPr>
                        <a:t>Pine Street &amp; Fir Street - Line Replacement     (3)</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15087120"/>
                  </a:ext>
                </a:extLst>
              </a:tr>
              <a:tr h="220277">
                <a:tc gridSpan="6">
                  <a:txBody>
                    <a:bodyPr/>
                    <a:lstStyle/>
                    <a:p>
                      <a:pPr algn="l" fontAlgn="b"/>
                      <a:r>
                        <a:rPr lang="en-US" sz="1100" b="0" i="0" u="none" strike="noStrike">
                          <a:solidFill>
                            <a:srgbClr val="000000"/>
                          </a:solidFill>
                          <a:effectLst/>
                          <a:latin typeface="Calibri" panose="020F0502020204030204" pitchFamily="34" charset="0"/>
                        </a:rPr>
                        <a:t>Main Street - New Extension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23127816"/>
                  </a:ext>
                </a:extLst>
              </a:tr>
              <a:tr h="220277">
                <a:tc gridSpan="6">
                  <a:txBody>
                    <a:bodyPr/>
                    <a:lstStyle/>
                    <a:p>
                      <a:pPr algn="l" fontAlgn="b"/>
                      <a:r>
                        <a:rPr lang="en-US" sz="1100" b="0" i="0" u="none" strike="noStrike">
                          <a:solidFill>
                            <a:srgbClr val="000000"/>
                          </a:solidFill>
                          <a:effectLst/>
                          <a:latin typeface="Calibri" panose="020F0502020204030204" pitchFamily="34" charset="0"/>
                        </a:rPr>
                        <a:t>Hickory Grove Road - Line Replacement/Upsize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            4,581,639.00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2974279"/>
                  </a:ext>
                </a:extLst>
              </a:tr>
              <a:tr h="220277">
                <a:tc gridSpan="6">
                  <a:txBody>
                    <a:bodyPr/>
                    <a:lstStyle/>
                    <a:p>
                      <a:pPr algn="l" fontAlgn="b"/>
                      <a:r>
                        <a:rPr lang="en-US" sz="1100" b="0" i="0" u="none" strike="noStrike">
                          <a:solidFill>
                            <a:srgbClr val="000000"/>
                          </a:solidFill>
                          <a:effectLst/>
                          <a:latin typeface="Calibri" panose="020F0502020204030204" pitchFamily="34" charset="0"/>
                        </a:rPr>
                        <a:t>Riverside Drive &amp; Rankin Road - Loop System     (4)</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700685"/>
                  </a:ext>
                </a:extLst>
              </a:tr>
              <a:tr h="220277">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890" marR="7890" marT="789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Total: **</a:t>
                      </a:r>
                    </a:p>
                  </a:txBody>
                  <a:tcPr marL="7890" marR="7890" marT="789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          16,902,054.00 </a:t>
                      </a:r>
                    </a:p>
                  </a:txBody>
                  <a:tcPr marL="7890" marR="7890" marT="78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8169289"/>
                  </a:ext>
                </a:extLst>
              </a:tr>
              <a:tr h="190589">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62834735"/>
                  </a:ext>
                </a:extLst>
              </a:tr>
              <a:tr h="220277">
                <a:tc gridSpan="6">
                  <a:txBody>
                    <a:bodyPr/>
                    <a:lstStyle/>
                    <a:p>
                      <a:pPr algn="l" fontAlgn="b"/>
                      <a:r>
                        <a:rPr lang="en-US" sz="1100" b="0" i="0" u="none" strike="noStrike">
                          <a:solidFill>
                            <a:srgbClr val="000000"/>
                          </a:solidFill>
                          <a:effectLst/>
                          <a:latin typeface="Calibri" panose="020F0502020204030204" pitchFamily="34" charset="0"/>
                        </a:rPr>
                        <a:t>(1) - Funded by W/S fund balance / Currently in Design</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875943564"/>
                  </a:ext>
                </a:extLst>
              </a:tr>
              <a:tr h="220277">
                <a:tc gridSpan="5">
                  <a:txBody>
                    <a:bodyPr/>
                    <a:lstStyle/>
                    <a:p>
                      <a:pPr algn="l" fontAlgn="b"/>
                      <a:r>
                        <a:rPr lang="en-US" sz="1100" b="0" i="0" u="none" strike="noStrike">
                          <a:solidFill>
                            <a:srgbClr val="000000"/>
                          </a:solidFill>
                          <a:effectLst/>
                          <a:latin typeface="Calibri" panose="020F0502020204030204" pitchFamily="34" charset="0"/>
                        </a:rPr>
                        <a:t>(2) - Grant Funded - Engineering Rpt in progress</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824301879"/>
                  </a:ext>
                </a:extLst>
              </a:tr>
              <a:tr h="220277">
                <a:tc gridSpan="6">
                  <a:txBody>
                    <a:bodyPr/>
                    <a:lstStyle/>
                    <a:p>
                      <a:pPr algn="l" fontAlgn="b"/>
                      <a:r>
                        <a:rPr lang="en-US" sz="1100" b="0" i="0" u="none" strike="noStrike">
                          <a:solidFill>
                            <a:srgbClr val="000000"/>
                          </a:solidFill>
                          <a:effectLst/>
                          <a:latin typeface="Calibri" panose="020F0502020204030204" pitchFamily="34" charset="0"/>
                        </a:rPr>
                        <a:t>(3) - Grant Funded - Awaiting award notice from DWI</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561504222"/>
                  </a:ext>
                </a:extLst>
              </a:tr>
              <a:tr h="220277">
                <a:tc gridSpan="6">
                  <a:txBody>
                    <a:bodyPr/>
                    <a:lstStyle/>
                    <a:p>
                      <a:pPr algn="l" fontAlgn="b"/>
                      <a:r>
                        <a:rPr lang="en-US" sz="1100" b="0" i="0" u="none" strike="noStrike">
                          <a:solidFill>
                            <a:srgbClr val="000000"/>
                          </a:solidFill>
                          <a:effectLst/>
                          <a:latin typeface="Calibri" panose="020F0502020204030204" pitchFamily="34" charset="0"/>
                        </a:rPr>
                        <a:t>(4) - Projects being evaluated for future grant applications</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4089960786"/>
                  </a:ext>
                </a:extLst>
              </a:tr>
              <a:tr h="220277">
                <a:tc gridSpan="6">
                  <a:txBody>
                    <a:bodyPr/>
                    <a:lstStyle/>
                    <a:p>
                      <a:pPr algn="l" fontAlgn="b"/>
                      <a:r>
                        <a:rPr lang="en-US" sz="1100" b="0" i="0" u="none" strike="noStrike">
                          <a:solidFill>
                            <a:srgbClr val="000000"/>
                          </a:solidFill>
                          <a:effectLst/>
                          <a:latin typeface="Calibri" panose="020F0502020204030204" pitchFamily="34" charset="0"/>
                        </a:rPr>
                        <a:t>(5) - Project moved to FY2025 - Funded by W/S fund balance</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3914719243"/>
                  </a:ext>
                </a:extLst>
              </a:tr>
              <a:tr h="190589">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3950544073"/>
                  </a:ext>
                </a:extLst>
              </a:tr>
              <a:tr h="220277">
                <a:tc gridSpan="4">
                  <a:txBody>
                    <a:bodyPr/>
                    <a:lstStyle/>
                    <a:p>
                      <a:pPr algn="l" fontAlgn="b"/>
                      <a:r>
                        <a:rPr lang="en-US" sz="1100" b="0" i="0" u="none" strike="noStrike" dirty="0">
                          <a:solidFill>
                            <a:srgbClr val="000000"/>
                          </a:solidFill>
                          <a:effectLst/>
                          <a:latin typeface="Calibri" panose="020F0502020204030204" pitchFamily="34" charset="0"/>
                        </a:rPr>
                        <a:t>** Estimated cost and subject to change</a:t>
                      </a:r>
                    </a:p>
                  </a:txBody>
                  <a:tcPr marL="7890" marR="7890" marT="789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890" marR="7890" marT="789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890" marR="7890" marT="7890" marB="0" anchor="b">
                    <a:lnL>
                      <a:noFill/>
                    </a:lnL>
                    <a:lnR>
                      <a:noFill/>
                    </a:lnR>
                    <a:lnT>
                      <a:noFill/>
                    </a:lnT>
                    <a:lnB>
                      <a:noFill/>
                    </a:lnB>
                  </a:tcPr>
                </a:tc>
                <a:extLst>
                  <a:ext uri="{0D108BD9-81ED-4DB2-BD59-A6C34878D82A}">
                    <a16:rowId xmlns:a16="http://schemas.microsoft.com/office/drawing/2014/main" val="2434831471"/>
                  </a:ext>
                </a:extLst>
              </a:tr>
            </a:tbl>
          </a:graphicData>
        </a:graphic>
      </p:graphicFrame>
    </p:spTree>
    <p:extLst>
      <p:ext uri="{BB962C8B-B14F-4D97-AF65-F5344CB8AC3E}">
        <p14:creationId xmlns:p14="http://schemas.microsoft.com/office/powerpoint/2010/main" val="731675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E1A7EE66D9D4FBE3F9F081E787D33" ma:contentTypeVersion="17" ma:contentTypeDescription="Create a new document." ma:contentTypeScope="" ma:versionID="20a96d5df11b00fd6d212b4d1adac119">
  <xsd:schema xmlns:xsd="http://www.w3.org/2001/XMLSchema" xmlns:xs="http://www.w3.org/2001/XMLSchema" xmlns:p="http://schemas.microsoft.com/office/2006/metadata/properties" xmlns:ns2="7551c084-32f4-4f57-aa96-535664761040" xmlns:ns3="cb25d2e9-4cb7-40a1-bf61-c3d2c5db997d" targetNamespace="http://schemas.microsoft.com/office/2006/metadata/properties" ma:root="true" ma:fieldsID="4359f5c67389a1715c76fb2b09f0524c" ns2:_="" ns3:_="">
    <xsd:import namespace="7551c084-32f4-4f57-aa96-535664761040"/>
    <xsd:import namespace="cb25d2e9-4cb7-40a1-bf61-c3d2c5db99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51c084-32f4-4f57-aa96-5356647610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dd9c6d9-433d-47ea-8ce6-841ff2373346"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25d2e9-4cb7-40a1-bf61-c3d2c5db997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40f8429-0e6e-4699-96a3-468a05ff6943}" ma:internalName="TaxCatchAll" ma:showField="CatchAllData" ma:web="cb25d2e9-4cb7-40a1-bf61-c3d2c5db99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F35797-C679-467B-8FE8-5A80E7C94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51c084-32f4-4f57-aa96-535664761040"/>
    <ds:schemaRef ds:uri="cb25d2e9-4cb7-40a1-bf61-c3d2c5db99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F0FE0F-5C00-4610-9EC4-B26657C95D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TM03457444[[fn=Basis]]</Template>
  <TotalTime>2127</TotalTime>
  <Words>1164</Words>
  <Application>Microsoft Office PowerPoint</Application>
  <PresentationFormat>Widescreen</PresentationFormat>
  <Paragraphs>110</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Proposed Budget Presentation Fiscal Year 2023 / 2024</vt:lpstr>
      <vt:lpstr>Fiscal Year 2023-24  effective July 1, 2023</vt:lpstr>
      <vt:lpstr>Breakout of General Fund Revenues</vt:lpstr>
      <vt:lpstr>PowerPoint Presentation</vt:lpstr>
      <vt:lpstr>How will the Revaluation impact my tax bill?</vt:lpstr>
      <vt:lpstr>Overview of General Fund Expenses</vt:lpstr>
      <vt:lpstr>Planned Capital Improvement Projects for FY2023-24</vt:lpstr>
      <vt:lpstr>Water &amp; Sewer Fund</vt:lpstr>
      <vt:lpstr>Water/Sewer  Capital Improvement Projects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Ginski</dc:creator>
  <cp:lastModifiedBy>Lesley Dellinger</cp:lastModifiedBy>
  <cp:revision>117</cp:revision>
  <cp:lastPrinted>2023-06-13T14:12:46Z</cp:lastPrinted>
  <dcterms:created xsi:type="dcterms:W3CDTF">2018-07-18T17:29:20Z</dcterms:created>
  <dcterms:modified xsi:type="dcterms:W3CDTF">2023-09-28T18:47:01Z</dcterms:modified>
</cp:coreProperties>
</file>